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  <p:sldMasterId id="2147483760" r:id="rId2"/>
    <p:sldMasterId id="2147483772" r:id="rId3"/>
    <p:sldMasterId id="2147483784" r:id="rId4"/>
    <p:sldMasterId id="2147483796" r:id="rId5"/>
    <p:sldMasterId id="2147483820" r:id="rId6"/>
    <p:sldMasterId id="2147483832" r:id="rId7"/>
    <p:sldMasterId id="2147483844" r:id="rId8"/>
  </p:sldMasterIdLst>
  <p:notesMasterIdLst>
    <p:notesMasterId r:id="rId27"/>
  </p:notesMasterIdLst>
  <p:handoutMasterIdLst>
    <p:handoutMasterId r:id="rId28"/>
  </p:handoutMasterIdLst>
  <p:sldIdLst>
    <p:sldId id="341" r:id="rId9"/>
    <p:sldId id="342" r:id="rId10"/>
    <p:sldId id="343" r:id="rId11"/>
    <p:sldId id="347" r:id="rId12"/>
    <p:sldId id="364" r:id="rId13"/>
    <p:sldId id="339" r:id="rId14"/>
    <p:sldId id="380" r:id="rId15"/>
    <p:sldId id="371" r:id="rId16"/>
    <p:sldId id="356" r:id="rId17"/>
    <p:sldId id="369" r:id="rId18"/>
    <p:sldId id="344" r:id="rId19"/>
    <p:sldId id="365" r:id="rId20"/>
    <p:sldId id="372" r:id="rId21"/>
    <p:sldId id="442" r:id="rId22"/>
    <p:sldId id="359" r:id="rId23"/>
    <p:sldId id="440" r:id="rId24"/>
    <p:sldId id="441" r:id="rId25"/>
    <p:sldId id="348" r:id="rId2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3600" autoAdjust="0"/>
  </p:normalViewPr>
  <p:slideViewPr>
    <p:cSldViewPr>
      <p:cViewPr varScale="1">
        <p:scale>
          <a:sx n="107" d="100"/>
          <a:sy n="107" d="100"/>
        </p:scale>
        <p:origin x="133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3A1E844-6975-47DD-BE99-4369E86D314C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6ED163A-BC15-42D9-9DDF-46A5DDDC7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958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B1CE9BC-5B60-49C0-9652-CEB3AF753CEB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295A334-7AB6-4FED-B4C2-C8E38300C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572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6A6FC7-944E-4565-B81A-F29A0A6D2C4B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873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53EE8-054B-4FDF-9290-06D933EB9EC4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308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53EE8-054B-4FDF-9290-06D933EB9EC4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449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07307-2344-4387-B7B3-7E1F623A040F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608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53EE8-054B-4FDF-9290-06D933EB9EC4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459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53EE8-054B-4FDF-9290-06D933EB9EC4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4593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53EE8-054B-4FDF-9290-06D933EB9EC4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958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62247-8886-4A74-89F7-18097B7BDE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76AF3-D984-4B52-927B-A350021E7F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233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62247-8886-4A74-89F7-18097B7BDE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76AF3-D984-4B52-927B-A350021E7F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927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62247-8886-4A74-89F7-18097B7BDE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76AF3-D984-4B52-927B-A350021E7F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819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9144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25DF4-F6BE-4A39-BC72-C5B06C552B72}" type="datetime1">
              <a:rPr lang="en-US" smtClean="0"/>
              <a:pPr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Pittsburgh   |   Career Development and Placement Assistance   |   200 William Pitt Union   |   careers.pitt.edu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929A-2294-438B-897B-C17C7398239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4761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44104-F078-4171-9CD4-DB59C1A06E04}" type="datetime1">
              <a:rPr lang="en-US" smtClean="0"/>
              <a:pPr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Pittsburgh   |   Career Development and Placement Assistance   |   200 William Pitt Union   |   careers.pitt.edu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929A-2294-438B-897B-C17C739823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3989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F69B6-9EE2-44EB-A2F8-085641C79659}" type="datetime1">
              <a:rPr lang="en-US" smtClean="0"/>
              <a:pPr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Pittsburgh   |   Career Development and Placement Assistance   |   200 William Pitt Union   |   careers.pitt.edu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929A-2294-438B-897B-C17C7398239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06749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34521-70E3-4E8C-B0EB-B41910F594AE}" type="datetime1">
              <a:rPr lang="en-US" smtClean="0"/>
              <a:pPr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Pittsburgh   |   Career Development and Placement Assistance   |   200 William Pitt Union   |   careers.pitt.edu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929A-2294-438B-897B-C17C739823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0239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A6810-872E-4CEA-828F-4B4CEEA7F27D}" type="datetime1">
              <a:rPr lang="en-US" smtClean="0"/>
              <a:pPr/>
              <a:t>9/7/2021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Pittsburgh   |   Career Development and Placement Assistance   |   200 William Pitt Union   |   careers.pitt.edu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929A-2294-438B-897B-C17C739823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6246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44493-2FF2-4206-97D8-2FA600BE5479}" type="datetime1">
              <a:rPr lang="en-US" smtClean="0"/>
              <a:pPr/>
              <a:t>9/7/2021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Pittsburgh   |   Career Development and Placement Assistance   |   200 William Pitt Union   |   careers.pitt.edu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929A-2294-438B-897B-C17C739823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5067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E95B7-1B34-42EA-9700-EFE75A558BF3}" type="datetime1">
              <a:rPr lang="en-US" smtClean="0"/>
              <a:pPr/>
              <a:t>9/7/2021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University of Pittsburgh   |   Career Development and Placement Assistance   |   200 William Pitt Union   |   careers.pitt.edu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929A-2294-438B-897B-C17C739823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1215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79426258-BBDC-4730-804F-5FE9A894209C}" type="datetime1">
              <a:rPr lang="en-US" smtClean="0"/>
              <a:pPr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344068"/>
                </a:solidFill>
              </a:rPr>
              <a:t>University of Pittsburgh   |   Career Development and Placement Assistance   |   200 William Pitt Union   |   careers.pitt.edu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840929A-2294-438B-897B-C17C73982390}" type="slidenum">
              <a:rPr lang="en-US" smtClean="0">
                <a:solidFill>
                  <a:srgbClr val="344068"/>
                </a:solidFill>
              </a:rPr>
              <a:pPr/>
              <a:t>‹#›</a:t>
            </a:fld>
            <a:endParaRPr lang="en-US">
              <a:solidFill>
                <a:srgbClr val="3440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750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62247-8886-4A74-89F7-18097B7BDE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76AF3-D984-4B52-927B-A350021E7F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6817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71687-710F-4DD5-BF07-F21B7F65594A}" type="datetime1">
              <a:rPr lang="en-US" smtClean="0"/>
              <a:pPr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Pittsburgh   |   Career Development and Placement Assistance   |   200 William Pitt Union   |   careers.pitt.edu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929A-2294-438B-897B-C17C739823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3103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B2271-B738-4379-AE24-81EF99220676}" type="datetime1">
              <a:rPr lang="en-US" smtClean="0"/>
              <a:pPr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Pittsburgh   |   Career Development and Placement Assistance   |   200 William Pitt Union   |   careers.pitt.edu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929A-2294-438B-897B-C17C739823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0586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D59F-EC65-47DF-8E82-D491A78AD1F5}" type="datetime1">
              <a:rPr lang="en-US" smtClean="0"/>
              <a:pPr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Pittsburgh   |   Career Development and Placement Assistance   |   200 William Pitt Union   |   careers.pitt.edu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929A-2294-438B-897B-C17C739823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433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9144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25DF4-F6BE-4A39-BC72-C5B06C552B72}" type="datetime1">
              <a:rPr lang="en-US" smtClean="0"/>
              <a:pPr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Pittsburgh   |   Career Development and Placement Assistance   |   200 William Pitt Union   |   careers.pitt.edu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929A-2294-438B-897B-C17C7398239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09656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44104-F078-4171-9CD4-DB59C1A06E04}" type="datetime1">
              <a:rPr lang="en-US" smtClean="0"/>
              <a:pPr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Pittsburgh   |   Career Development and Placement Assistance   |   200 William Pitt Union   |   careers.pitt.edu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929A-2294-438B-897B-C17C739823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5751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F69B6-9EE2-44EB-A2F8-085641C79659}" type="datetime1">
              <a:rPr lang="en-US" smtClean="0"/>
              <a:pPr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Pittsburgh   |   Career Development and Placement Assistance   |   200 William Pitt Union   |   careers.pitt.edu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929A-2294-438B-897B-C17C7398239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6103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34521-70E3-4E8C-B0EB-B41910F594AE}" type="datetime1">
              <a:rPr lang="en-US" smtClean="0"/>
              <a:pPr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Pittsburgh   |   Career Development and Placement Assistance   |   200 William Pitt Union   |   careers.pitt.edu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929A-2294-438B-897B-C17C739823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333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A6810-872E-4CEA-828F-4B4CEEA7F27D}" type="datetime1">
              <a:rPr lang="en-US" smtClean="0"/>
              <a:pPr/>
              <a:t>9/7/2021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Pittsburgh   |   Career Development and Placement Assistance   |   200 William Pitt Union   |   careers.pitt.edu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929A-2294-438B-897B-C17C739823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1635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44493-2FF2-4206-97D8-2FA600BE5479}" type="datetime1">
              <a:rPr lang="en-US" smtClean="0"/>
              <a:pPr/>
              <a:t>9/7/2021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Pittsburgh   |   Career Development and Placement Assistance   |   200 William Pitt Union   |   careers.pitt.edu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929A-2294-438B-897B-C17C739823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0600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E95B7-1B34-42EA-9700-EFE75A558BF3}" type="datetime1">
              <a:rPr lang="en-US" smtClean="0"/>
              <a:pPr/>
              <a:t>9/7/2021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University of Pittsburgh   |   Career Development and Placement Assistance   |   200 William Pitt Union   |   careers.pitt.edu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929A-2294-438B-897B-C17C739823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859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62247-8886-4A74-89F7-18097B7BDE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76AF3-D984-4B52-927B-A350021E7F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6889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79426258-BBDC-4730-804F-5FE9A894209C}" type="datetime1">
              <a:rPr lang="en-US" smtClean="0"/>
              <a:pPr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344068"/>
                </a:solidFill>
              </a:rPr>
              <a:t>University of Pittsburgh   |   Career Development and Placement Assistance   |   200 William Pitt Union   |   careers.pitt.edu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840929A-2294-438B-897B-C17C73982390}" type="slidenum">
              <a:rPr lang="en-US" smtClean="0">
                <a:solidFill>
                  <a:srgbClr val="344068"/>
                </a:solidFill>
              </a:rPr>
              <a:pPr/>
              <a:t>‹#›</a:t>
            </a:fld>
            <a:endParaRPr lang="en-US">
              <a:solidFill>
                <a:srgbClr val="3440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2867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71687-710F-4DD5-BF07-F21B7F65594A}" type="datetime1">
              <a:rPr lang="en-US" smtClean="0"/>
              <a:pPr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Pittsburgh   |   Career Development and Placement Assistance   |   200 William Pitt Union   |   careers.pitt.edu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929A-2294-438B-897B-C17C739823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7551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B2271-B738-4379-AE24-81EF99220676}" type="datetime1">
              <a:rPr lang="en-US" smtClean="0"/>
              <a:pPr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Pittsburgh   |   Career Development and Placement Assistance   |   200 William Pitt Union   |   careers.pitt.edu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929A-2294-438B-897B-C17C739823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5398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D59F-EC65-47DF-8E82-D491A78AD1F5}" type="datetime1">
              <a:rPr lang="en-US" smtClean="0"/>
              <a:pPr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Pittsburgh   |   Career Development and Placement Assistance   |   200 William Pitt Union   |   careers.pitt.edu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929A-2294-438B-897B-C17C739823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147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9144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25DF4-F6BE-4A39-BC72-C5B06C552B72}" type="datetime1">
              <a:rPr lang="en-US" smtClean="0"/>
              <a:pPr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Pittsburgh   |   Career Development and Placement Assistance   |   200 William Pitt Union   |   careers.pitt.edu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929A-2294-438B-897B-C17C7398239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96688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44104-F078-4171-9CD4-DB59C1A06E04}" type="datetime1">
              <a:rPr lang="en-US" smtClean="0"/>
              <a:pPr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Pittsburgh   |   Career Development and Placement Assistance   |   200 William Pitt Union   |   careers.pitt.edu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929A-2294-438B-897B-C17C739823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9430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F69B6-9EE2-44EB-A2F8-085641C79659}" type="datetime1">
              <a:rPr lang="en-US" smtClean="0"/>
              <a:pPr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Pittsburgh   |   Career Development and Placement Assistance   |   200 William Pitt Union   |   careers.pitt.edu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929A-2294-438B-897B-C17C7398239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89733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34521-70E3-4E8C-B0EB-B41910F594AE}" type="datetime1">
              <a:rPr lang="en-US" smtClean="0"/>
              <a:pPr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Pittsburgh   |   Career Development and Placement Assistance   |   200 William Pitt Union   |   careers.pitt.edu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929A-2294-438B-897B-C17C739823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8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A6810-872E-4CEA-828F-4B4CEEA7F27D}" type="datetime1">
              <a:rPr lang="en-US" smtClean="0"/>
              <a:pPr/>
              <a:t>9/7/2021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Pittsburgh   |   Career Development and Placement Assistance   |   200 William Pitt Union   |   careers.pitt.edu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929A-2294-438B-897B-C17C739823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121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44493-2FF2-4206-97D8-2FA600BE5479}" type="datetime1">
              <a:rPr lang="en-US" smtClean="0"/>
              <a:pPr/>
              <a:t>9/7/2021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Pittsburgh   |   Career Development and Placement Assistance   |   200 William Pitt Union   |   careers.pitt.edu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929A-2294-438B-897B-C17C739823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523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62247-8886-4A74-89F7-18097B7BDE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76AF3-D984-4B52-927B-A350021E7F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0578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E95B7-1B34-42EA-9700-EFE75A558BF3}" type="datetime1">
              <a:rPr lang="en-US" smtClean="0"/>
              <a:pPr/>
              <a:t>9/7/2021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University of Pittsburgh   |   Career Development and Placement Assistance   |   200 William Pitt Union   |   careers.pitt.edu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929A-2294-438B-897B-C17C739823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370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79426258-BBDC-4730-804F-5FE9A894209C}" type="datetime1">
              <a:rPr lang="en-US" smtClean="0"/>
              <a:pPr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344068"/>
                </a:solidFill>
              </a:rPr>
              <a:t>University of Pittsburgh   |   Career Development and Placement Assistance   |   200 William Pitt Union   |   careers.pitt.edu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840929A-2294-438B-897B-C17C73982390}" type="slidenum">
              <a:rPr lang="en-US" smtClean="0">
                <a:solidFill>
                  <a:srgbClr val="344068"/>
                </a:solidFill>
              </a:rPr>
              <a:pPr/>
              <a:t>‹#›</a:t>
            </a:fld>
            <a:endParaRPr lang="en-US">
              <a:solidFill>
                <a:srgbClr val="3440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0443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71687-710F-4DD5-BF07-F21B7F65594A}" type="datetime1">
              <a:rPr lang="en-US" smtClean="0"/>
              <a:pPr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Pittsburgh   |   Career Development and Placement Assistance   |   200 William Pitt Union   |   careers.pitt.edu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929A-2294-438B-897B-C17C739823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104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B2271-B738-4379-AE24-81EF99220676}" type="datetime1">
              <a:rPr lang="en-US" smtClean="0"/>
              <a:pPr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Pittsburgh   |   Career Development and Placement Assistance   |   200 William Pitt Union   |   careers.pitt.edu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929A-2294-438B-897B-C17C739823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2298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D59F-EC65-47DF-8E82-D491A78AD1F5}" type="datetime1">
              <a:rPr lang="en-US" smtClean="0"/>
              <a:pPr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Pittsburgh   |   Career Development and Placement Assistance   |   200 William Pitt Union   |   careers.pitt.edu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929A-2294-438B-897B-C17C739823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135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9144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25DF4-F6BE-4A39-BC72-C5B06C552B72}" type="datetime1">
              <a:rPr lang="en-US" smtClean="0"/>
              <a:pPr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Pittsburgh   |   Career Development and Placement Assistance   |   200 William Pitt Union   |   careers.pitt.edu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929A-2294-438B-897B-C17C7398239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33007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44104-F078-4171-9CD4-DB59C1A06E04}" type="datetime1">
              <a:rPr lang="en-US" smtClean="0"/>
              <a:pPr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Pittsburgh   |   Career Development and Placement Assistance   |   200 William Pitt Union   |   careers.pitt.edu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929A-2294-438B-897B-C17C739823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9386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F69B6-9EE2-44EB-A2F8-085641C79659}" type="datetime1">
              <a:rPr lang="en-US" smtClean="0"/>
              <a:pPr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Pittsburgh   |   Career Development and Placement Assistance   |   200 William Pitt Union   |   careers.pitt.edu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929A-2294-438B-897B-C17C7398239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33682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34521-70E3-4E8C-B0EB-B41910F594AE}" type="datetime1">
              <a:rPr lang="en-US" smtClean="0"/>
              <a:pPr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Pittsburgh   |   Career Development and Placement Assistance   |   200 William Pitt Union   |   careers.pitt.edu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929A-2294-438B-897B-C17C739823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9332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A6810-872E-4CEA-828F-4B4CEEA7F27D}" type="datetime1">
              <a:rPr lang="en-US" smtClean="0"/>
              <a:pPr/>
              <a:t>9/7/2021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Pittsburgh   |   Career Development and Placement Assistance   |   200 William Pitt Union   |   careers.pitt.edu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929A-2294-438B-897B-C17C739823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01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62247-8886-4A74-89F7-18097B7BDE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76AF3-D984-4B52-927B-A350021E7F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59692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44493-2FF2-4206-97D8-2FA600BE5479}" type="datetime1">
              <a:rPr lang="en-US" smtClean="0"/>
              <a:pPr/>
              <a:t>9/7/2021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Pittsburgh   |   Career Development and Placement Assistance   |   200 William Pitt Union   |   careers.pitt.edu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929A-2294-438B-897B-C17C739823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2743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E95B7-1B34-42EA-9700-EFE75A558BF3}" type="datetime1">
              <a:rPr lang="en-US" smtClean="0"/>
              <a:pPr/>
              <a:t>9/7/2021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University of Pittsburgh   |   Career Development and Placement Assistance   |   200 William Pitt Union   |   careers.pitt.edu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929A-2294-438B-897B-C17C739823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5641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79426258-BBDC-4730-804F-5FE9A894209C}" type="datetime1">
              <a:rPr lang="en-US" smtClean="0"/>
              <a:pPr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344068"/>
                </a:solidFill>
              </a:rPr>
              <a:t>University of Pittsburgh   |   Career Development and Placement Assistance   |   200 William Pitt Union   |   careers.pitt.edu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840929A-2294-438B-897B-C17C73982390}" type="slidenum">
              <a:rPr lang="en-US" smtClean="0">
                <a:solidFill>
                  <a:srgbClr val="344068"/>
                </a:solidFill>
              </a:rPr>
              <a:pPr/>
              <a:t>‹#›</a:t>
            </a:fld>
            <a:endParaRPr lang="en-US">
              <a:solidFill>
                <a:srgbClr val="3440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0791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71687-710F-4DD5-BF07-F21B7F65594A}" type="datetime1">
              <a:rPr lang="en-US" smtClean="0"/>
              <a:pPr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Pittsburgh   |   Career Development and Placement Assistance   |   200 William Pitt Union   |   careers.pitt.edu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929A-2294-438B-897B-C17C739823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3005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B2271-B738-4379-AE24-81EF99220676}" type="datetime1">
              <a:rPr lang="en-US" smtClean="0"/>
              <a:pPr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Pittsburgh   |   Career Development and Placement Assistance   |   200 William Pitt Union   |   careers.pitt.edu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929A-2294-438B-897B-C17C739823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1436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D59F-EC65-47DF-8E82-D491A78AD1F5}" type="datetime1">
              <a:rPr lang="en-US" smtClean="0"/>
              <a:pPr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Pittsburgh   |   Career Development and Placement Assistance   |   200 William Pitt Union   |   careers.pitt.edu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929A-2294-438B-897B-C17C739823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5281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9144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25DF4-F6BE-4A39-BC72-C5B06C552B72}" type="datetime1">
              <a:rPr lang="en-US" smtClean="0"/>
              <a:pPr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Pittsburgh   |   Career Development and Placement Assistance   |   200 William Pitt Union   |   careers.pitt.edu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929A-2294-438B-897B-C17C7398239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595085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44104-F078-4171-9CD4-DB59C1A06E04}" type="datetime1">
              <a:rPr lang="en-US" smtClean="0"/>
              <a:pPr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Pittsburgh   |   Career Development and Placement Assistance   |   200 William Pitt Union   |   careers.pitt.edu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929A-2294-438B-897B-C17C739823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3441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F69B6-9EE2-44EB-A2F8-085641C79659}" type="datetime1">
              <a:rPr lang="en-US" smtClean="0"/>
              <a:pPr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Pittsburgh   |   Career Development and Placement Assistance   |   200 William Pitt Union   |   careers.pitt.edu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929A-2294-438B-897B-C17C7398239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395548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34521-70E3-4E8C-B0EB-B41910F594AE}" type="datetime1">
              <a:rPr lang="en-US" smtClean="0"/>
              <a:pPr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Pittsburgh   |   Career Development and Placement Assistance   |   200 William Pitt Union   |   careers.pitt.edu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929A-2294-438B-897B-C17C739823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720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62247-8886-4A74-89F7-18097B7BDE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76AF3-D984-4B52-927B-A350021E7F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18208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A6810-872E-4CEA-828F-4B4CEEA7F27D}" type="datetime1">
              <a:rPr lang="en-US" smtClean="0"/>
              <a:pPr/>
              <a:t>9/7/2021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Pittsburgh   |   Career Development and Placement Assistance   |   200 William Pitt Union   |   careers.pitt.edu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929A-2294-438B-897B-C17C739823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6582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44493-2FF2-4206-97D8-2FA600BE5479}" type="datetime1">
              <a:rPr lang="en-US" smtClean="0"/>
              <a:pPr/>
              <a:t>9/7/2021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Pittsburgh   |   Career Development and Placement Assistance   |   200 William Pitt Union   |   careers.pitt.edu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929A-2294-438B-897B-C17C739823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8425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E95B7-1B34-42EA-9700-EFE75A558BF3}" type="datetime1">
              <a:rPr lang="en-US" smtClean="0"/>
              <a:pPr/>
              <a:t>9/7/2021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University of Pittsburgh   |   Career Development and Placement Assistance   |   200 William Pitt Union   |   careers.pitt.edu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929A-2294-438B-897B-C17C739823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65683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79426258-BBDC-4730-804F-5FE9A894209C}" type="datetime1">
              <a:rPr lang="en-US" smtClean="0"/>
              <a:pPr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344068"/>
                </a:solidFill>
              </a:rPr>
              <a:t>University of Pittsburgh   |   Career Development and Placement Assistance   |   200 William Pitt Union   |   careers.pitt.edu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840929A-2294-438B-897B-C17C73982390}" type="slidenum">
              <a:rPr lang="en-US" smtClean="0">
                <a:solidFill>
                  <a:srgbClr val="344068"/>
                </a:solidFill>
              </a:rPr>
              <a:pPr/>
              <a:t>‹#›</a:t>
            </a:fld>
            <a:endParaRPr lang="en-US">
              <a:solidFill>
                <a:srgbClr val="3440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11202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71687-710F-4DD5-BF07-F21B7F65594A}" type="datetime1">
              <a:rPr lang="en-US" smtClean="0"/>
              <a:pPr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Pittsburgh   |   Career Development and Placement Assistance   |   200 William Pitt Union   |   careers.pitt.edu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929A-2294-438B-897B-C17C739823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73170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B2271-B738-4379-AE24-81EF99220676}" type="datetime1">
              <a:rPr lang="en-US" smtClean="0"/>
              <a:pPr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Pittsburgh   |   Career Development and Placement Assistance   |   200 William Pitt Union   |   careers.pitt.edu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929A-2294-438B-897B-C17C739823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6202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D59F-EC65-47DF-8E82-D491A78AD1F5}" type="datetime1">
              <a:rPr lang="en-US" smtClean="0"/>
              <a:pPr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Pittsburgh   |   Career Development and Placement Assistance   |   200 William Pitt Union   |   careers.pitt.edu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929A-2294-438B-897B-C17C739823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18775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9144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25DF4-F6BE-4A39-BC72-C5B06C552B72}" type="datetime1">
              <a:rPr lang="en-US" smtClean="0"/>
              <a:pPr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Pittsburgh   |   Career Development and Placement Assistance   |   200 William Pitt Union   |   careers.pitt.edu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929A-2294-438B-897B-C17C7398239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357465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44104-F078-4171-9CD4-DB59C1A06E04}" type="datetime1">
              <a:rPr lang="en-US" smtClean="0"/>
              <a:pPr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Pittsburgh   |   Career Development and Placement Assistance   |   200 William Pitt Union   |   careers.pitt.edu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929A-2294-438B-897B-C17C739823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48343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F69B6-9EE2-44EB-A2F8-085641C79659}" type="datetime1">
              <a:rPr lang="en-US" smtClean="0"/>
              <a:pPr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Pittsburgh   |   Career Development and Placement Assistance   |   200 William Pitt Union   |   careers.pitt.edu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929A-2294-438B-897B-C17C7398239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2792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62247-8886-4A74-89F7-18097B7BDE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76AF3-D984-4B52-927B-A350021E7F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09971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34521-70E3-4E8C-B0EB-B41910F594AE}" type="datetime1">
              <a:rPr lang="en-US" smtClean="0"/>
              <a:pPr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Pittsburgh   |   Career Development and Placement Assistance   |   200 William Pitt Union   |   careers.pitt.edu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929A-2294-438B-897B-C17C739823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15460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A6810-872E-4CEA-828F-4B4CEEA7F27D}" type="datetime1">
              <a:rPr lang="en-US" smtClean="0"/>
              <a:pPr/>
              <a:t>9/7/2021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Pittsburgh   |   Career Development and Placement Assistance   |   200 William Pitt Union   |   careers.pitt.edu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929A-2294-438B-897B-C17C739823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4262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44493-2FF2-4206-97D8-2FA600BE5479}" type="datetime1">
              <a:rPr lang="en-US" smtClean="0"/>
              <a:pPr/>
              <a:t>9/7/2021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Pittsburgh   |   Career Development and Placement Assistance   |   200 William Pitt Union   |   careers.pitt.edu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929A-2294-438B-897B-C17C739823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64217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E95B7-1B34-42EA-9700-EFE75A558BF3}" type="datetime1">
              <a:rPr lang="en-US" smtClean="0"/>
              <a:pPr/>
              <a:t>9/7/2021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University of Pittsburgh   |   Career Development and Placement Assistance   |   200 William Pitt Union   |   careers.pitt.edu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929A-2294-438B-897B-C17C739823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99831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79426258-BBDC-4730-804F-5FE9A894209C}" type="datetime1">
              <a:rPr lang="en-US" smtClean="0"/>
              <a:pPr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344068"/>
                </a:solidFill>
              </a:rPr>
              <a:t>University of Pittsburgh   |   Career Development and Placement Assistance   |   200 William Pitt Union   |   careers.pitt.edu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840929A-2294-438B-897B-C17C73982390}" type="slidenum">
              <a:rPr lang="en-US" smtClean="0">
                <a:solidFill>
                  <a:srgbClr val="344068"/>
                </a:solidFill>
              </a:rPr>
              <a:pPr/>
              <a:t>‹#›</a:t>
            </a:fld>
            <a:endParaRPr lang="en-US">
              <a:solidFill>
                <a:srgbClr val="3440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16240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71687-710F-4DD5-BF07-F21B7F65594A}" type="datetime1">
              <a:rPr lang="en-US" smtClean="0"/>
              <a:pPr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Pittsburgh   |   Career Development and Placement Assistance   |   200 William Pitt Union   |   careers.pitt.edu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929A-2294-438B-897B-C17C739823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68159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B2271-B738-4379-AE24-81EF99220676}" type="datetime1">
              <a:rPr lang="en-US" smtClean="0"/>
              <a:pPr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Pittsburgh   |   Career Development and Placement Assistance   |   200 William Pitt Union   |   careers.pitt.edu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929A-2294-438B-897B-C17C739823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83772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D59F-EC65-47DF-8E82-D491A78AD1F5}" type="datetime1">
              <a:rPr lang="en-US" smtClean="0"/>
              <a:pPr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Pittsburgh   |   Career Development and Placement Assistance   |   200 William Pitt Union   |   careers.pitt.edu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929A-2294-438B-897B-C17C739823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6948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9144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25DF4-F6BE-4A39-BC72-C5B06C552B72}" type="datetime1">
              <a:rPr lang="en-US" smtClean="0"/>
              <a:pPr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Pittsburgh   |   Career Development and Placement Assistance   |   200 William Pitt Union   |   careers.pitt.edu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929A-2294-438B-897B-C17C7398239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397597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44104-F078-4171-9CD4-DB59C1A06E04}" type="datetime1">
              <a:rPr lang="en-US" smtClean="0"/>
              <a:pPr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Pittsburgh   |   Career Development and Placement Assistance   |   200 William Pitt Union   |   careers.pitt.edu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929A-2294-438B-897B-C17C739823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027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62247-8886-4A74-89F7-18097B7BDE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76AF3-D984-4B52-927B-A350021E7F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84118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F69B6-9EE2-44EB-A2F8-085641C79659}" type="datetime1">
              <a:rPr lang="en-US" smtClean="0"/>
              <a:pPr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Pittsburgh   |   Career Development and Placement Assistance   |   200 William Pitt Union   |   careers.pitt.edu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929A-2294-438B-897B-C17C7398239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913633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34521-70E3-4E8C-B0EB-B41910F594AE}" type="datetime1">
              <a:rPr lang="en-US" smtClean="0"/>
              <a:pPr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Pittsburgh   |   Career Development and Placement Assistance   |   200 William Pitt Union   |   careers.pitt.edu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929A-2294-438B-897B-C17C739823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17120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A6810-872E-4CEA-828F-4B4CEEA7F27D}" type="datetime1">
              <a:rPr lang="en-US" smtClean="0"/>
              <a:pPr/>
              <a:t>9/7/2021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Pittsburgh   |   Career Development and Placement Assistance   |   200 William Pitt Union   |   careers.pitt.edu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929A-2294-438B-897B-C17C739823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89461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44493-2FF2-4206-97D8-2FA600BE5479}" type="datetime1">
              <a:rPr lang="en-US" smtClean="0"/>
              <a:pPr/>
              <a:t>9/7/2021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Pittsburgh   |   Career Development and Placement Assistance   |   200 William Pitt Union   |   careers.pitt.edu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929A-2294-438B-897B-C17C739823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72880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E95B7-1B34-42EA-9700-EFE75A558BF3}" type="datetime1">
              <a:rPr lang="en-US" smtClean="0"/>
              <a:pPr/>
              <a:t>9/7/2021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University of Pittsburgh   |   Career Development and Placement Assistance   |   200 William Pitt Union   |   careers.pitt.edu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929A-2294-438B-897B-C17C739823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17795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79426258-BBDC-4730-804F-5FE9A894209C}" type="datetime1">
              <a:rPr lang="en-US" smtClean="0"/>
              <a:pPr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344068"/>
                </a:solidFill>
              </a:rPr>
              <a:t>University of Pittsburgh   |   Career Development and Placement Assistance   |   200 William Pitt Union   |   careers.pitt.edu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840929A-2294-438B-897B-C17C73982390}" type="slidenum">
              <a:rPr lang="en-US" smtClean="0">
                <a:solidFill>
                  <a:srgbClr val="344068"/>
                </a:solidFill>
              </a:rPr>
              <a:pPr/>
              <a:t>‹#›</a:t>
            </a:fld>
            <a:endParaRPr lang="en-US">
              <a:solidFill>
                <a:srgbClr val="3440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42772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71687-710F-4DD5-BF07-F21B7F65594A}" type="datetime1">
              <a:rPr lang="en-US" smtClean="0"/>
              <a:pPr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Pittsburgh   |   Career Development and Placement Assistance   |   200 William Pitt Union   |   careers.pitt.edu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929A-2294-438B-897B-C17C739823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72223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B2271-B738-4379-AE24-81EF99220676}" type="datetime1">
              <a:rPr lang="en-US" smtClean="0"/>
              <a:pPr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Pittsburgh   |   Career Development and Placement Assistance   |   200 William Pitt Union   |   careers.pitt.edu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929A-2294-438B-897B-C17C739823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9959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D59F-EC65-47DF-8E82-D491A78AD1F5}" type="datetime1">
              <a:rPr lang="en-US" smtClean="0"/>
              <a:pPr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Pittsburgh   |   Career Development and Placement Assistance   |   200 William Pitt Union   |   careers.pitt.edu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929A-2294-438B-897B-C17C739823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186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62247-8886-4A74-89F7-18097B7BDE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76AF3-D984-4B52-927B-A350021E7F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767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62247-8886-4A74-89F7-18097B7BDE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76AF3-D984-4B52-927B-A350021E7F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480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F0A3B916-0E12-42BF-BE5D-82FD0B6BD8CC}" type="datetime1">
              <a:rPr lang="en-US" smtClean="0"/>
              <a:pPr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University of Pittsburgh   |   Career Development and Placement Assistance   |   200 William Pitt Union   |   careers.pitt.edu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8840929A-2294-438B-897B-C17C7398239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7380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hf sldNum="0"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F0A3B916-0E12-42BF-BE5D-82FD0B6BD8CC}" type="datetime1">
              <a:rPr lang="en-US" smtClean="0"/>
              <a:pPr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University of Pittsburgh   |   Career Development and Placement Assistance   |   200 William Pitt Union   |   careers.pitt.edu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8840929A-2294-438B-897B-C17C7398239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9277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hf sldNum="0"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F0A3B916-0E12-42BF-BE5D-82FD0B6BD8CC}" type="datetime1">
              <a:rPr lang="en-US" smtClean="0"/>
              <a:pPr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University of Pittsburgh   |   Career Development and Placement Assistance   |   200 William Pitt Union   |   careers.pitt.edu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8840929A-2294-438B-897B-C17C7398239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0357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hf sldNum="0"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F0A3B916-0E12-42BF-BE5D-82FD0B6BD8CC}" type="datetime1">
              <a:rPr lang="en-US" smtClean="0"/>
              <a:pPr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University of Pittsburgh   |   Career Development and Placement Assistance   |   200 William Pitt Union   |   careers.pitt.edu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8840929A-2294-438B-897B-C17C7398239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2130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hf sldNum="0"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F0A3B916-0E12-42BF-BE5D-82FD0B6BD8CC}" type="datetime1">
              <a:rPr lang="en-US" smtClean="0"/>
              <a:pPr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University of Pittsburgh   |   Career Development and Placement Assistance   |   200 William Pitt Union   |   careers.pitt.edu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8840929A-2294-438B-897B-C17C7398239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3934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hf sldNum="0"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F0A3B916-0E12-42BF-BE5D-82FD0B6BD8CC}" type="datetime1">
              <a:rPr lang="en-US" smtClean="0"/>
              <a:pPr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University of Pittsburgh   |   Career Development and Placement Assistance   |   200 William Pitt Union   |   careers.pitt.edu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8840929A-2294-438B-897B-C17C7398239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859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hf sldNum="0"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F0A3B916-0E12-42BF-BE5D-82FD0B6BD8CC}" type="datetime1">
              <a:rPr lang="en-US" smtClean="0"/>
              <a:pPr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University of Pittsburgh   |   Career Development and Placement Assistance   |   200 William Pitt Union   |   careers.pitt.edu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8840929A-2294-438B-897B-C17C7398239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0279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hf sldNum="0"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rnships.pitt.ed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3.xml"/><Relationship Id="rId4" Type="http://schemas.openxmlformats.org/officeDocument/2006/relationships/hyperlink" Target="http://www.occ.pitt.edu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pitt.co1.qualtrics.com/jfe/form/SV_cHZBew1PXkobbRb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1630"/>
            <a:ext cx="9144000" cy="685577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4800" y="770789"/>
            <a:ext cx="8530937" cy="789137"/>
          </a:xfrm>
          <a:prstGeom prst="rect">
            <a:avLst/>
          </a:prstGeom>
          <a:solidFill>
            <a:srgbClr val="1A2E5A">
              <a:alpha val="44000"/>
            </a:srgbClr>
          </a:solidFill>
          <a:effectLst>
            <a:glow>
              <a:schemeClr val="accent1"/>
            </a:glow>
            <a:outerShdw blurRad="44450" dist="25400" dir="2700000" algn="br" rotWithShape="0">
              <a:srgbClr val="000000"/>
            </a:outerShdw>
            <a:reflection stA="1000" endPos="65000" dist="50800" dir="5400000" sy="-100000" algn="bl" rotWithShape="0"/>
            <a:softEdge rad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700" dirty="0">
                <a:solidFill>
                  <a:prstClr val="white"/>
                </a:solidFill>
              </a:rPr>
              <a:t>Career Services &amp; Opportunities for Math Majors</a:t>
            </a: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4915906"/>
            <a:ext cx="4764146" cy="1020478"/>
          </a:xfrm>
          <a:prstGeom prst="rect">
            <a:avLst/>
          </a:prstGeom>
          <a:solidFill>
            <a:srgbClr val="1A2E5A">
              <a:alpha val="44000"/>
            </a:srgbClr>
          </a:solidFill>
          <a:effectLst>
            <a:glow>
              <a:schemeClr val="accent1"/>
            </a:glow>
            <a:outerShdw blurRad="44450" dist="25400" dir="2700000" algn="br" rotWithShape="0">
              <a:srgbClr val="000000"/>
            </a:outerShdw>
            <a:reflection stA="1000" endPos="65000" dist="50800" dir="5400000" sy="-100000" algn="bl" rotWithShape="0"/>
            <a:softEdge rad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prstClr val="white"/>
                </a:solidFill>
              </a:rPr>
              <a:t>University of Pittsburgh Career Center</a:t>
            </a:r>
          </a:p>
          <a:p>
            <a:r>
              <a:rPr lang="en-US" dirty="0">
                <a:solidFill>
                  <a:prstClr val="white"/>
                </a:solidFill>
              </a:rPr>
              <a:t>Emily Bennett </a:t>
            </a:r>
          </a:p>
          <a:p>
            <a:r>
              <a:rPr lang="en-US" dirty="0">
                <a:solidFill>
                  <a:prstClr val="white"/>
                </a:solidFill>
              </a:rPr>
              <a:t>Science, Tech &amp; Math Career Consultant</a:t>
            </a:r>
          </a:p>
        </p:txBody>
      </p:sp>
    </p:spTree>
    <p:extLst>
      <p:ext uri="{BB962C8B-B14F-4D97-AF65-F5344CB8AC3E}">
        <p14:creationId xmlns:p14="http://schemas.microsoft.com/office/powerpoint/2010/main" val="2541328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990600"/>
            <a:ext cx="8892686" cy="4038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3C7DD8C-8339-46E4-8178-0E9DE4EE3DE0}"/>
              </a:ext>
            </a:extLst>
          </p:cNvPr>
          <p:cNvSpPr txBox="1"/>
          <p:nvPr/>
        </p:nvSpPr>
        <p:spPr>
          <a:xfrm>
            <a:off x="3124200" y="5334000"/>
            <a:ext cx="34533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44068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https://www.buzzfile.com/Home/Basic</a:t>
            </a:r>
          </a:p>
        </p:txBody>
      </p:sp>
    </p:spTree>
    <p:extLst>
      <p:ext uri="{BB962C8B-B14F-4D97-AF65-F5344CB8AC3E}">
        <p14:creationId xmlns:p14="http://schemas.microsoft.com/office/powerpoint/2010/main" val="2505716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Gill Sans MT" panose="020B0502020104020203" pitchFamily="34" charset="0"/>
              </a:rPr>
              <a:t>Job &amp; Internship Search Checklist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9600" y="1828800"/>
            <a:ext cx="8077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344068">
                    <a:lumMod val="50000"/>
                  </a:srgbClr>
                </a:solidFill>
              </a:rPr>
              <a:t>Feel good about your resume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344068">
                    <a:lumMod val="50000"/>
                  </a:srgbClr>
                </a:solidFill>
              </a:rPr>
              <a:t>Consider creating multiple versions for different industries/roles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344068">
                    <a:lumMod val="50000"/>
                  </a:srgbClr>
                </a:solidFill>
              </a:rPr>
              <a:t>Have it reviewed by the Career Center or trusted friend, advisor, mentor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344068">
                    <a:lumMod val="50000"/>
                  </a:srgbClr>
                </a:solidFill>
              </a:rPr>
              <a:t>Upload it and make it public on Handshake</a:t>
            </a:r>
          </a:p>
          <a:p>
            <a:pPr lvl="1">
              <a:lnSpc>
                <a:spcPct val="50000"/>
              </a:lnSpc>
            </a:pPr>
            <a:endParaRPr lang="en-US" dirty="0">
              <a:solidFill>
                <a:srgbClr val="344068">
                  <a:lumMod val="50000"/>
                </a:srgb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344068">
                    <a:lumMod val="50000"/>
                  </a:srgbClr>
                </a:solidFill>
              </a:rPr>
              <a:t>Create a target list of employers &amp; geographic regions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344068">
                    <a:lumMod val="50000"/>
                  </a:srgbClr>
                </a:solidFill>
              </a:rPr>
              <a:t>Explore Handshake, </a:t>
            </a:r>
            <a:r>
              <a:rPr lang="en-US" dirty="0" err="1">
                <a:solidFill>
                  <a:srgbClr val="344068">
                    <a:lumMod val="50000"/>
                  </a:srgbClr>
                </a:solidFill>
              </a:rPr>
              <a:t>Buzzfile</a:t>
            </a:r>
            <a:r>
              <a:rPr lang="en-US" dirty="0">
                <a:solidFill>
                  <a:srgbClr val="344068">
                    <a:lumMod val="50000"/>
                  </a:srgbClr>
                </a:solidFill>
              </a:rPr>
              <a:t> &amp; math related websites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344068">
                    <a:lumMod val="50000"/>
                  </a:srgbClr>
                </a:solidFill>
              </a:rPr>
              <a:t>Reflect on companies you’re familiar with and consider math-related roles, i.e. PetSmart- Data Scientist Internship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344068">
                    <a:lumMod val="50000"/>
                  </a:srgbClr>
                </a:solidFill>
              </a:rPr>
              <a:t>Create ‘job search agents’ on their websites</a:t>
            </a:r>
          </a:p>
          <a:p>
            <a:pPr lvl="1">
              <a:lnSpc>
                <a:spcPct val="50000"/>
              </a:lnSpc>
            </a:pPr>
            <a:endParaRPr lang="en-US" dirty="0">
              <a:solidFill>
                <a:srgbClr val="344068">
                  <a:lumMod val="50000"/>
                </a:srgb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344068">
                    <a:lumMod val="50000"/>
                  </a:srgbClr>
                </a:solidFill>
              </a:rPr>
              <a:t>Apply to openings you find on job related websites like Handshake, as well as on company sites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344068">
                    <a:lumMod val="50000"/>
                  </a:srgbClr>
                </a:solidFill>
              </a:rPr>
              <a:t>Average amount of applications to land full-time job = 125</a:t>
            </a:r>
          </a:p>
          <a:p>
            <a:pPr lvl="1">
              <a:lnSpc>
                <a:spcPct val="50000"/>
              </a:lnSpc>
            </a:pPr>
            <a:endParaRPr lang="en-US" dirty="0">
              <a:solidFill>
                <a:srgbClr val="344068">
                  <a:lumMod val="50000"/>
                </a:srgb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344068">
                    <a:lumMod val="50000"/>
                  </a:srgbClr>
                </a:solidFill>
              </a:rPr>
              <a:t>Follow-up with recruiters, Pitt alumni, etc. so you don’t stay in the general applicant pool forever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en-US" sz="2000" dirty="0">
              <a:solidFill>
                <a:srgbClr val="34406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014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787640" cy="1450757"/>
          </a:xfrm>
        </p:spPr>
        <p:txBody>
          <a:bodyPr>
            <a:normAutofit/>
          </a:bodyPr>
          <a:lstStyle/>
          <a:p>
            <a:r>
              <a:rPr lang="en-US" dirty="0">
                <a:latin typeface="Gill Sans MT" panose="020B0502020104020203" pitchFamily="34" charset="0"/>
              </a:rPr>
              <a:t>Making Connections: Employers &amp; Alumni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62418"/>
            <a:ext cx="4543425" cy="10484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737361"/>
            <a:ext cx="7063954" cy="456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020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2B6B499-7A4F-4846-B13D-8449188740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822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4B6853-9C3C-4D9F-9730-7C680EA909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3547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77906" y="381000"/>
            <a:ext cx="7886700" cy="1325563"/>
          </a:xfrm>
        </p:spPr>
        <p:txBody>
          <a:bodyPr>
            <a:normAutofit/>
          </a:bodyPr>
          <a:lstStyle/>
          <a:p>
            <a:r>
              <a:rPr lang="en-US" sz="3000" dirty="0"/>
              <a:t>Before attending the fair – in Handshake you MUST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00100" y="1981200"/>
            <a:ext cx="7543800" cy="341206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68580" indent="-68580" algn="l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03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2519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9951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Char char="•"/>
            </a:pPr>
            <a:r>
              <a:rPr lang="en-US" sz="2400" dirty="0"/>
              <a:t> Make sure your profile is up to date with your major and class year – contact the registrar if not</a:t>
            </a:r>
          </a:p>
          <a:p>
            <a:pPr>
              <a:buFont typeface="Arial"/>
              <a:buChar char="•"/>
            </a:pPr>
            <a:endParaRPr lang="en-US" sz="2200" dirty="0"/>
          </a:p>
          <a:p>
            <a:pPr>
              <a:buFont typeface="Arial"/>
              <a:buChar char="•"/>
            </a:pPr>
            <a:r>
              <a:rPr lang="en-US" sz="2400" dirty="0"/>
              <a:t> Upload a current resume and make it public</a:t>
            </a:r>
          </a:p>
          <a:p>
            <a:endParaRPr lang="en-US" sz="2400" dirty="0"/>
          </a:p>
          <a:p>
            <a:pPr>
              <a:buFont typeface="Arial"/>
              <a:buChar char="•"/>
            </a:pPr>
            <a:r>
              <a:rPr lang="en-US" sz="2400" dirty="0"/>
              <a:t> Make sure you have the work authorization field filled out – you can decline to choose, but declining counts as filled out</a:t>
            </a:r>
          </a:p>
        </p:txBody>
      </p:sp>
    </p:spTree>
    <p:extLst>
      <p:ext uri="{BB962C8B-B14F-4D97-AF65-F5344CB8AC3E}">
        <p14:creationId xmlns:p14="http://schemas.microsoft.com/office/powerpoint/2010/main" val="34337293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03BE5D6-6CAD-48DA-9FBF-4DBF5F32F2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066" y="1905000"/>
            <a:ext cx="4864100" cy="43434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BF6DA34-8C1A-4E64-8DC5-01BB2F605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6"/>
            <a:ext cx="7543800" cy="1450757"/>
          </a:xfrm>
        </p:spPr>
        <p:txBody>
          <a:bodyPr/>
          <a:lstStyle/>
          <a:p>
            <a:r>
              <a:rPr lang="en-US" dirty="0"/>
              <a:t>Virtual Sessions: 1:1 &amp; Group</a:t>
            </a:r>
          </a:p>
        </p:txBody>
      </p:sp>
    </p:spTree>
    <p:extLst>
      <p:ext uri="{BB962C8B-B14F-4D97-AF65-F5344CB8AC3E}">
        <p14:creationId xmlns:p14="http://schemas.microsoft.com/office/powerpoint/2010/main" val="3912351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Gill Sans MT" panose="020B0502020104020203" pitchFamily="34" charset="0"/>
              </a:rPr>
              <a:t>Career Fairs: Prep</a:t>
            </a:r>
          </a:p>
        </p:txBody>
      </p:sp>
      <p:pic>
        <p:nvPicPr>
          <p:cNvPr id="13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163" y="228600"/>
            <a:ext cx="3879248" cy="25908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57200" y="1730512"/>
            <a:ext cx="5257800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endParaRPr lang="en-US" sz="2000" dirty="0">
              <a:solidFill>
                <a:srgbClr val="344068">
                  <a:lumMod val="50000"/>
                </a:srgb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344068">
                    <a:lumMod val="50000"/>
                  </a:srgbClr>
                </a:solidFill>
              </a:rPr>
              <a:t>Feel good about your resume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344068">
                    <a:lumMod val="50000"/>
                  </a:srgbClr>
                </a:solidFill>
              </a:rPr>
              <a:t>Upload your resume and make it public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344068">
                    <a:lumMod val="50000"/>
                  </a:srgbClr>
                </a:solidFill>
              </a:rPr>
              <a:t>Schedule your sessions in advance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344068">
                    <a:lumMod val="50000"/>
                  </a:srgbClr>
                </a:solidFill>
              </a:rPr>
              <a:t>Practice your elevator pitch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344068">
                    <a:lumMod val="50000"/>
                  </a:srgbClr>
                </a:solidFill>
              </a:rPr>
              <a:t>Conduct company research on Handshake, LinkedIn, company websites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344068">
                    <a:lumMod val="50000"/>
                  </a:srgbClr>
                </a:solidFill>
              </a:rPr>
              <a:t>Keep a notebook and your resume available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344068">
                    <a:lumMod val="50000"/>
                  </a:srgbClr>
                </a:solidFill>
              </a:rPr>
              <a:t>Select attire to look your best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1500" dirty="0">
              <a:solidFill>
                <a:srgbClr val="34406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6482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Gill Sans MT" panose="020B0502020104020203" pitchFamily="34" charset="0"/>
              </a:rPr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289" y="2133600"/>
            <a:ext cx="8362852" cy="3263504"/>
          </a:xfrm>
        </p:spPr>
        <p:txBody>
          <a:bodyPr>
            <a:normAutofit/>
          </a:bodyPr>
          <a:lstStyle/>
          <a:p>
            <a:pPr marL="342900" lvl="1" indent="0">
              <a:buNone/>
            </a:pPr>
            <a:endParaRPr lang="en-US" dirty="0"/>
          </a:p>
          <a:p>
            <a:pPr marL="342900" lvl="1" indent="0" algn="ctr">
              <a:buNone/>
            </a:pPr>
            <a:r>
              <a:rPr lang="en-US" sz="2250" b="1" dirty="0"/>
              <a:t>University of Pittsburgh Career Center</a:t>
            </a:r>
          </a:p>
          <a:p>
            <a:pPr marL="342900" lvl="1" indent="0" algn="ctr">
              <a:buNone/>
            </a:pPr>
            <a:r>
              <a:rPr lang="en-US" sz="2625" b="1" dirty="0"/>
              <a:t>Emily Bennett, STEM Career Consultant</a:t>
            </a:r>
          </a:p>
          <a:p>
            <a:pPr marL="342900" lvl="1" indent="0" algn="ctr">
              <a:buNone/>
            </a:pPr>
            <a:r>
              <a:rPr lang="en-US" sz="2625" b="1" dirty="0"/>
              <a:t>emb108@pitt.edu</a:t>
            </a:r>
          </a:p>
          <a:p>
            <a:pPr marL="342900" lvl="1" indent="0" algn="ctr">
              <a:buNone/>
            </a:pPr>
            <a:r>
              <a:rPr lang="en-US" sz="2625" dirty="0"/>
              <a:t>www.careers.pitt.edu</a:t>
            </a:r>
          </a:p>
          <a:p>
            <a:pPr marL="342900" lvl="1" indent="0" algn="ctr">
              <a:buNone/>
            </a:pPr>
            <a:endParaRPr lang="en-US" sz="2700" dirty="0"/>
          </a:p>
          <a:p>
            <a:pPr marL="342900" lvl="1" indent="0" algn="ctr">
              <a:buNone/>
            </a:pP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038600"/>
            <a:ext cx="2798582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7089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887644"/>
            <a:ext cx="7543800" cy="1245956"/>
          </a:xfrm>
        </p:spPr>
        <p:txBody>
          <a:bodyPr>
            <a:normAutofit/>
          </a:bodyPr>
          <a:lstStyle/>
          <a:p>
            <a:r>
              <a:rPr lang="en-US" dirty="0">
                <a:latin typeface="Gill Sans MT" panose="020B0502020104020203" pitchFamily="34" charset="0"/>
              </a:rPr>
              <a:t>Career Services</a:t>
            </a:r>
            <a:br>
              <a:rPr lang="en-US" dirty="0">
                <a:latin typeface="Gill Sans MT" panose="020B0502020104020203" pitchFamily="34" charset="0"/>
              </a:rPr>
            </a:br>
            <a:endParaRPr lang="en-US" dirty="0">
              <a:latin typeface="Gill Sans MT" panose="020B05020201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767" y="2867052"/>
            <a:ext cx="1758833" cy="175883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3970" y="1986148"/>
            <a:ext cx="4015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44068">
                    <a:lumMod val="75000"/>
                  </a:srgbClr>
                </a:solidFill>
              </a:rPr>
              <a:t>Career Consultant, </a:t>
            </a:r>
          </a:p>
          <a:p>
            <a:r>
              <a:rPr lang="en-US" b="1" dirty="0">
                <a:solidFill>
                  <a:srgbClr val="344068">
                    <a:lumMod val="75000"/>
                  </a:srgbClr>
                </a:solidFill>
              </a:rPr>
              <a:t>Science, Tech, Math &amp; Stats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4195" y="4876800"/>
            <a:ext cx="175681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rgbClr val="344068">
                    <a:lumMod val="75000"/>
                  </a:srgbClr>
                </a:solidFill>
              </a:rPr>
              <a:t>To Be Determined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39591" y="4871621"/>
            <a:ext cx="14374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rgbClr val="344068">
                    <a:lumMod val="75000"/>
                  </a:srgbClr>
                </a:solidFill>
              </a:rPr>
              <a:t>Jeff Porter, M.A. </a:t>
            </a:r>
          </a:p>
          <a:p>
            <a:r>
              <a:rPr lang="en-US" sz="1350" b="1" dirty="0">
                <a:solidFill>
                  <a:srgbClr val="344068">
                    <a:lumMod val="75000"/>
                  </a:srgbClr>
                </a:solidFill>
              </a:rPr>
              <a:t>      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60518" y="1963569"/>
            <a:ext cx="3875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44068">
                    <a:lumMod val="75000"/>
                  </a:srgbClr>
                </a:solidFill>
              </a:rPr>
              <a:t>Employment Development Specialist, STEM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86983" y="2838525"/>
            <a:ext cx="2088573" cy="237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prstClr val="black"/>
                </a:solidFill>
              </a:rPr>
              <a:t>Resumes/Cover letters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prstClr val="black"/>
                </a:solidFill>
              </a:rPr>
              <a:t>LinkedIn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prstClr val="black"/>
                </a:solidFill>
              </a:rPr>
              <a:t>Interviewing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prstClr val="black"/>
                </a:solidFill>
              </a:rPr>
              <a:t>Exploring types of work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prstClr val="black"/>
                </a:solidFill>
              </a:rPr>
              <a:t>Career assessments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prstClr val="black"/>
                </a:solidFill>
              </a:rPr>
              <a:t>Internship/Job search strategies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prstClr val="black"/>
                </a:solidFill>
              </a:rPr>
              <a:t>Salary negotiation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prstClr val="black"/>
                </a:solidFill>
              </a:rPr>
              <a:t>Networking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prstClr val="black"/>
                </a:solidFill>
              </a:rPr>
              <a:t>Graduate school options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05600" y="2895600"/>
            <a:ext cx="2438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prstClr val="black"/>
                </a:solidFill>
              </a:rPr>
              <a:t>Engages with employers for events, branding opportunities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prstClr val="black"/>
                </a:solidFill>
              </a:rPr>
              <a:t>Career Fairs/information sessions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prstClr val="black"/>
                </a:solidFill>
              </a:rPr>
              <a:t>On-campus interviewing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prstClr val="black"/>
                </a:solidFill>
              </a:rPr>
              <a:t>Shadowing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prstClr val="black"/>
                </a:solidFill>
              </a:rPr>
              <a:t>Networking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8E5DA2-2D22-4B1B-82C8-E796DFDC59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554" y="2904565"/>
            <a:ext cx="1859441" cy="185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330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Availability </a:t>
            </a:r>
            <a:r>
              <a:rPr lang="en-US" sz="2000" dirty="0"/>
              <a:t>(until replacement is hired)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0" y="3257490"/>
            <a:ext cx="746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7642E"/>
                </a:solidFill>
              </a:rPr>
              <a:t>20-minute, first come, first served appointments (200 WPU)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8200" y="2114490"/>
            <a:ext cx="624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30-minute appointments via in-person, Zoom, or phone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8200" y="2554069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Schedule through Handshake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00400" y="2554069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Call the front desk at 412-383-4473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91200" y="2580107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Email intern@pitt.edu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7784" y="5303966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Any Career Consultant</a:t>
            </a:r>
          </a:p>
          <a:p>
            <a:r>
              <a:rPr lang="en-US" dirty="0"/>
              <a:t>     Monday-Friday, 11am-3pm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22960" y="3657600"/>
            <a:ext cx="351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Internship Team</a:t>
            </a:r>
          </a:p>
          <a:p>
            <a:r>
              <a:rPr lang="en-US" dirty="0"/>
              <a:t>      Monday-Thursday, 11-1pm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D8733E-88BC-4A8B-90DA-963FF4B5F41D}"/>
              </a:ext>
            </a:extLst>
          </p:cNvPr>
          <p:cNvSpPr txBox="1"/>
          <p:nvPr/>
        </p:nvSpPr>
        <p:spPr>
          <a:xfrm>
            <a:off x="802824" y="1764268"/>
            <a:ext cx="6111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Experiential learning (internships, research, volunteer, etc.)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CF34A60-7DD1-4FB3-BCD3-B25E0C37E0BB}"/>
              </a:ext>
            </a:extLst>
          </p:cNvPr>
          <p:cNvSpPr txBox="1"/>
          <p:nvPr/>
        </p:nvSpPr>
        <p:spPr>
          <a:xfrm>
            <a:off x="838200" y="4431268"/>
            <a:ext cx="4198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Career exploration &amp; full-time job search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8854746-5F93-495B-A26C-5C2CB847ECBB}"/>
              </a:ext>
            </a:extLst>
          </p:cNvPr>
          <p:cNvSpPr txBox="1"/>
          <p:nvPr/>
        </p:nvSpPr>
        <p:spPr>
          <a:xfrm>
            <a:off x="914400" y="4781490"/>
            <a:ext cx="746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7642E"/>
                </a:solidFill>
              </a:rPr>
              <a:t>20-minute, first come, first served appointments (200 WPU)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B04B77-F342-4BA0-A1F9-6110A3753421}"/>
              </a:ext>
            </a:extLst>
          </p:cNvPr>
          <p:cNvSpPr txBox="1"/>
          <p:nvPr/>
        </p:nvSpPr>
        <p:spPr>
          <a:xfrm>
            <a:off x="4876800" y="36576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Any Career Consultant</a:t>
            </a:r>
          </a:p>
          <a:p>
            <a:r>
              <a:rPr lang="en-US" dirty="0"/>
              <a:t>     Monday-Friday, 11am-3pm</a:t>
            </a:r>
          </a:p>
        </p:txBody>
      </p:sp>
    </p:spTree>
    <p:extLst>
      <p:ext uri="{BB962C8B-B14F-4D97-AF65-F5344CB8AC3E}">
        <p14:creationId xmlns:p14="http://schemas.microsoft.com/office/powerpoint/2010/main" val="305530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1981200" y="3276600"/>
            <a:ext cx="5866660" cy="2667000"/>
          </a:xfrm>
          <a:prstGeom prst="rect">
            <a:avLst/>
          </a:prstGeom>
        </p:spPr>
        <p:txBody>
          <a:bodyPr vert="horz" lIns="0" tIns="34290" rIns="0" bIns="3429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DB87D"/>
              </a:buClr>
            </a:pPr>
            <a:r>
              <a:rPr lang="en-US" i="1" dirty="0">
                <a:solidFill>
                  <a:srgbClr val="002060"/>
                </a:solidFill>
              </a:rPr>
              <a:t>The Internship Prep Program is a team of internship specialists who can assist you in your internship search. Meet with them 1:1 or attend their workshops to become a competitive applicant, meet employers, and more! </a:t>
            </a:r>
          </a:p>
          <a:p>
            <a:pPr>
              <a:buClr>
                <a:srgbClr val="CDB87D"/>
              </a:buClr>
            </a:pPr>
            <a:r>
              <a:rPr lang="en-US" i="1" dirty="0">
                <a:solidFill>
                  <a:srgbClr val="002060"/>
                </a:solidFill>
              </a:rPr>
              <a:t>To learn more about their services and programs, please visit </a:t>
            </a:r>
            <a:r>
              <a:rPr lang="en-US" i="1" dirty="0">
                <a:solidFill>
                  <a:srgbClr val="002060"/>
                </a:solidFill>
                <a:hlinkClick r:id="rId3"/>
              </a:rPr>
              <a:t>www.internships.pitt.edu</a:t>
            </a:r>
            <a:r>
              <a:rPr lang="en-US" i="1" dirty="0">
                <a:solidFill>
                  <a:srgbClr val="002060"/>
                </a:solidFill>
              </a:rPr>
              <a:t>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4238DC-0648-4078-9596-F029F01522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28600"/>
            <a:ext cx="2593892" cy="292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95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28600"/>
            <a:ext cx="2362200" cy="2362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609600"/>
            <a:ext cx="6605034" cy="4800600"/>
          </a:xfrm>
          <a:prstGeom prst="rect">
            <a:avLst/>
          </a:prstGeom>
          <a:ln>
            <a:solidFill>
              <a:srgbClr val="A79D79"/>
            </a:solidFill>
          </a:ln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972268" y="5638800"/>
            <a:ext cx="5715000" cy="533400"/>
          </a:xfrm>
          <a:prstGeom prst="rect">
            <a:avLst/>
          </a:prstGeom>
        </p:spPr>
        <p:txBody>
          <a:bodyPr vert="horz" lIns="0" tIns="34290" rIns="0" bIns="3429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DB87D"/>
              </a:buClr>
            </a:pPr>
            <a:r>
              <a:rPr lang="en-US" sz="1800" dirty="0">
                <a:solidFill>
                  <a:srgbClr val="002060"/>
                </a:solidFill>
              </a:rPr>
              <a:t>For more information, visit </a:t>
            </a:r>
            <a:r>
              <a:rPr lang="en-US" sz="1800" dirty="0">
                <a:solidFill>
                  <a:srgbClr val="002060"/>
                </a:solidFill>
                <a:hlinkClick r:id="rId4"/>
              </a:rPr>
              <a:t>www.occ.pitt.edu</a:t>
            </a:r>
            <a:r>
              <a:rPr lang="en-US" sz="1800" dirty="0">
                <a:solidFill>
                  <a:srgbClr val="00206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5568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03" y="1325834"/>
            <a:ext cx="5809523" cy="94285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4635" y="2657048"/>
            <a:ext cx="415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en-US" sz="5400" baseline="30000" dirty="0">
                <a:solidFill>
                  <a:srgbClr val="6A7475"/>
                </a:solidFill>
                <a:latin typeface="multimedia icons" panose="05010101010101010101" pitchFamily="2" charset="2"/>
              </a:rPr>
              <a:t>[</a:t>
            </a:r>
          </a:p>
        </p:txBody>
      </p:sp>
      <p:sp>
        <p:nvSpPr>
          <p:cNvPr id="7" name="Rectangle 6"/>
          <p:cNvSpPr/>
          <p:nvPr/>
        </p:nvSpPr>
        <p:spPr>
          <a:xfrm>
            <a:off x="811063" y="2658572"/>
            <a:ext cx="6225436" cy="546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sz="4425" baseline="30000" dirty="0">
                <a:solidFill>
                  <a:prstClr val="white"/>
                </a:solidFill>
                <a:latin typeface="Coolvetica Rg" panose="020B0603030602020004" pitchFamily="34" charset="0"/>
              </a:rPr>
              <a:t>Receive personalized career info</a:t>
            </a:r>
          </a:p>
        </p:txBody>
      </p:sp>
      <p:sp>
        <p:nvSpPr>
          <p:cNvPr id="8" name="Rectangle 7"/>
          <p:cNvSpPr/>
          <p:nvPr/>
        </p:nvSpPr>
        <p:spPr>
          <a:xfrm>
            <a:off x="169220" y="3280295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en-US" sz="5400" baseline="30000" dirty="0">
                <a:solidFill>
                  <a:srgbClr val="607577"/>
                </a:solidFill>
                <a:latin typeface="multimedia icons" panose="05010101010101010101" pitchFamily="2" charset="2"/>
              </a:rPr>
              <a:t>6</a:t>
            </a:r>
          </a:p>
        </p:txBody>
      </p:sp>
      <p:sp>
        <p:nvSpPr>
          <p:cNvPr id="9" name="Rectangle 8"/>
          <p:cNvSpPr/>
          <p:nvPr/>
        </p:nvSpPr>
        <p:spPr>
          <a:xfrm>
            <a:off x="811063" y="3280295"/>
            <a:ext cx="3550972" cy="5463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sz="4425" baseline="30000" dirty="0">
                <a:solidFill>
                  <a:prstClr val="white"/>
                </a:solidFill>
                <a:latin typeface="Coolvetica Rg" panose="020B0603030602020004" pitchFamily="34" charset="0"/>
              </a:rPr>
              <a:t>Manage your profile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0371" y="3903543"/>
            <a:ext cx="415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en-US" sz="5400" baseline="30000" dirty="0">
                <a:solidFill>
                  <a:srgbClr val="607577"/>
                </a:solidFill>
                <a:latin typeface="multimedia icons" panose="05010101010101010101" pitchFamily="2" charset="2"/>
              </a:rPr>
              <a:t>@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92466" y="3903782"/>
            <a:ext cx="6209769" cy="546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sz="4425" baseline="30000" dirty="0">
                <a:solidFill>
                  <a:prstClr val="white"/>
                </a:solidFill>
                <a:latin typeface="Coolvetica Rg" panose="020B0603030602020004" pitchFamily="34" charset="0"/>
              </a:rPr>
              <a:t>Apply to jobs and internships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4953" y="4499606"/>
            <a:ext cx="6463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en-US" sz="5400" baseline="30000" dirty="0">
                <a:solidFill>
                  <a:srgbClr val="607577"/>
                </a:solidFill>
                <a:latin typeface="multimedia icons" panose="05010101010101010101" pitchFamily="2" charset="2"/>
              </a:rPr>
              <a:t>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92466" y="4525505"/>
            <a:ext cx="4288353" cy="5463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sz="4425" baseline="30000" dirty="0">
                <a:solidFill>
                  <a:prstClr val="white"/>
                </a:solidFill>
                <a:latin typeface="Coolvetica Rg" panose="020B0603030602020004" pitchFamily="34" charset="0"/>
              </a:rPr>
              <a:t>Connect with employers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85047" y="5122853"/>
            <a:ext cx="5966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en-US" sz="5400" baseline="30000" dirty="0">
                <a:solidFill>
                  <a:srgbClr val="607577"/>
                </a:solidFill>
                <a:latin typeface="Wingdings" panose="05000000000000000000" pitchFamily="2" charset="2"/>
              </a:rPr>
              <a:t>þ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92465" y="5114735"/>
            <a:ext cx="4439036" cy="5463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sz="4425" baseline="30000" dirty="0">
                <a:solidFill>
                  <a:prstClr val="white"/>
                </a:solidFill>
                <a:latin typeface="Coolvetica Rg" panose="020B0603030602020004" pitchFamily="34" charset="0"/>
              </a:rPr>
              <a:t>Sign up for career events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5791200" y="3048001"/>
            <a:ext cx="0" cy="2459539"/>
          </a:xfrm>
          <a:prstGeom prst="line">
            <a:avLst/>
          </a:prstGeom>
          <a:ln>
            <a:solidFill>
              <a:srgbClr val="6A74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562600" y="3539836"/>
            <a:ext cx="3810000" cy="851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en-US" sz="3700" baseline="30000" dirty="0">
                <a:solidFill>
                  <a:prstClr val="white"/>
                </a:solidFill>
                <a:latin typeface="Coolvetica Rg" panose="020B0603030602020004" pitchFamily="34" charset="0"/>
              </a:rPr>
              <a:t>Log-in at my.pitt.edu </a:t>
            </a:r>
          </a:p>
          <a:p>
            <a:pPr algn="ctr" defTabSz="685800"/>
            <a:r>
              <a:rPr lang="en-US" sz="3700" baseline="30000" dirty="0">
                <a:solidFill>
                  <a:prstClr val="white"/>
                </a:solidFill>
                <a:latin typeface="Coolvetica Rg" panose="020B0603030602020004" pitchFamily="34" charset="0"/>
              </a:rPr>
              <a:t>to get started!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286124" y="1475156"/>
            <a:ext cx="297217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sz="3300" baseline="30000" dirty="0">
                <a:solidFill>
                  <a:srgbClr val="6A7475"/>
                </a:solidFill>
                <a:latin typeface="Coolvetica Rg" panose="020B0603030602020004" pitchFamily="34" charset="0"/>
              </a:rPr>
              <a:t>Your hub for everything college to career!</a:t>
            </a:r>
          </a:p>
        </p:txBody>
      </p:sp>
    </p:spTree>
    <p:extLst>
      <p:ext uri="{BB962C8B-B14F-4D97-AF65-F5344CB8AC3E}">
        <p14:creationId xmlns:p14="http://schemas.microsoft.com/office/powerpoint/2010/main" val="4020302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87699" y="1219200"/>
            <a:ext cx="8229600" cy="99060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 spc="-38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Additional Career Center Resources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37E00728-7DD8-C547-BA1E-5E9AC5B889FE}"/>
              </a:ext>
            </a:extLst>
          </p:cNvPr>
          <p:cNvSpPr txBox="1">
            <a:spLocks/>
          </p:cNvSpPr>
          <p:nvPr/>
        </p:nvSpPr>
        <p:spPr>
          <a:xfrm>
            <a:off x="1086581" y="2590800"/>
            <a:ext cx="4176353" cy="685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263573"/>
                </a:solidFill>
                <a:latin typeface="Helvetica"/>
                <a:ea typeface="+mn-ea"/>
                <a:cs typeface="Helvetica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rgbClr val="263573"/>
                </a:solidFill>
                <a:latin typeface="Helvetica"/>
                <a:ea typeface="+mn-ea"/>
                <a:cs typeface="Helvetica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263573"/>
                </a:solidFill>
                <a:latin typeface="Helvetica"/>
                <a:ea typeface="+mn-ea"/>
                <a:cs typeface="Helvetica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rgbClr val="263573"/>
                </a:solidFill>
                <a:latin typeface="Helvetica"/>
                <a:ea typeface="+mn-ea"/>
                <a:cs typeface="Helvetica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rgbClr val="263573"/>
                </a:solidFill>
                <a:latin typeface="Helvetica"/>
                <a:ea typeface="+mn-ea"/>
                <a:cs typeface="Helvetica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1" i="0" u="sng" strike="noStrike" kern="1200" cap="none" spc="0" normalizeH="0" baseline="0" noProof="0" dirty="0">
              <a:ln>
                <a:noFill/>
              </a:ln>
              <a:solidFill>
                <a:srgbClr val="263573"/>
              </a:solidFill>
              <a:effectLst/>
              <a:uLnTx/>
              <a:uFillTx/>
              <a:latin typeface="Helvetica"/>
              <a:ea typeface="+mn-ea"/>
            </a:endParaRPr>
          </a:p>
          <a:p>
            <a:pPr marL="257175" marR="0" lvl="0" indent="-2571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263573"/>
                </a:solidFill>
                <a:effectLst/>
                <a:uLnTx/>
                <a:uFillTx/>
                <a:latin typeface="Helvetica"/>
                <a:ea typeface="+mn-ea"/>
              </a:rPr>
              <a:t>Virtual mock interviewing software</a:t>
            </a:r>
          </a:p>
          <a:p>
            <a:pPr marL="257175" marR="0" lvl="0" indent="-2571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300" dirty="0"/>
              <a:t>Also includes salary negotiation advice/training 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263573"/>
              </a:solidFill>
              <a:effectLst/>
              <a:uLnTx/>
              <a:uFillTx/>
              <a:latin typeface="Helvetica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63573"/>
              </a:solidFill>
              <a:effectLst/>
              <a:uLnTx/>
              <a:uFillTx/>
              <a:latin typeface="Helvetica"/>
              <a:ea typeface="+mn-ea"/>
            </a:endParaRP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37E00728-7DD8-C547-BA1E-5E9AC5B889FE}"/>
              </a:ext>
            </a:extLst>
          </p:cNvPr>
          <p:cNvSpPr txBox="1">
            <a:spLocks/>
          </p:cNvSpPr>
          <p:nvPr/>
        </p:nvSpPr>
        <p:spPr>
          <a:xfrm>
            <a:off x="1066800" y="3771900"/>
            <a:ext cx="5257800" cy="8763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263573"/>
                </a:solidFill>
                <a:latin typeface="Helvetica"/>
                <a:ea typeface="+mn-ea"/>
                <a:cs typeface="Helvetica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rgbClr val="263573"/>
                </a:solidFill>
                <a:latin typeface="Helvetica"/>
                <a:ea typeface="+mn-ea"/>
                <a:cs typeface="Helvetica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263573"/>
                </a:solidFill>
                <a:latin typeface="Helvetica"/>
                <a:ea typeface="+mn-ea"/>
                <a:cs typeface="Helvetica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rgbClr val="263573"/>
                </a:solidFill>
                <a:latin typeface="Helvetica"/>
                <a:ea typeface="+mn-ea"/>
                <a:cs typeface="Helvetica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rgbClr val="263573"/>
                </a:solidFill>
                <a:latin typeface="Helvetica"/>
                <a:ea typeface="+mn-ea"/>
                <a:cs typeface="Helvetica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0"/>
              </a:spcBef>
              <a:buFontTx/>
              <a:buNone/>
              <a:defRPr/>
            </a:pPr>
            <a:endParaRPr lang="en-US" sz="700" b="1" u="sng" dirty="0"/>
          </a:p>
          <a:p>
            <a:pPr defTabSz="914400">
              <a:spcBef>
                <a:spcPts val="0"/>
              </a:spcBef>
              <a:defRPr/>
            </a:pPr>
            <a:r>
              <a:rPr lang="en-US" sz="1300" dirty="0"/>
              <a:t>Career assessment new to Pitt, but may be familiar from high school</a:t>
            </a:r>
          </a:p>
          <a:p>
            <a:pPr defTabSz="914400">
              <a:spcBef>
                <a:spcPts val="0"/>
              </a:spcBef>
              <a:defRPr/>
            </a:pPr>
            <a:r>
              <a:rPr lang="en-US" sz="1300" dirty="0"/>
              <a:t>Measures values, interests and aptitude to match with occupations</a:t>
            </a:r>
          </a:p>
          <a:p>
            <a:pPr defTabSz="914400">
              <a:spcBef>
                <a:spcPts val="0"/>
              </a:spcBef>
              <a:defRPr/>
            </a:pPr>
            <a:r>
              <a:rPr lang="en-US" sz="1300" dirty="0"/>
              <a:t>Need code to take for free; fill out survey here: </a:t>
            </a:r>
            <a:r>
              <a:rPr lang="en-US" sz="1300" dirty="0">
                <a:hlinkClick r:id="rId2"/>
              </a:rPr>
              <a:t>https://pitt.co1.qualtrics.com/jfe/form/SV_cHZBew1PXkobbRb</a:t>
            </a:r>
            <a:r>
              <a:rPr lang="en-US" sz="1300" dirty="0"/>
              <a:t> 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37E00728-7DD8-C547-BA1E-5E9AC5B889FE}"/>
              </a:ext>
            </a:extLst>
          </p:cNvPr>
          <p:cNvSpPr txBox="1">
            <a:spLocks/>
          </p:cNvSpPr>
          <p:nvPr/>
        </p:nvSpPr>
        <p:spPr>
          <a:xfrm>
            <a:off x="1066800" y="5334000"/>
            <a:ext cx="3674445" cy="685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263573"/>
                </a:solidFill>
                <a:latin typeface="Helvetica"/>
                <a:ea typeface="+mn-ea"/>
                <a:cs typeface="Helvetica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rgbClr val="263573"/>
                </a:solidFill>
                <a:latin typeface="Helvetica"/>
                <a:ea typeface="+mn-ea"/>
                <a:cs typeface="Helvetica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263573"/>
                </a:solidFill>
                <a:latin typeface="Helvetica"/>
                <a:ea typeface="+mn-ea"/>
                <a:cs typeface="Helvetica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rgbClr val="263573"/>
                </a:solidFill>
                <a:latin typeface="Helvetica"/>
                <a:ea typeface="+mn-ea"/>
                <a:cs typeface="Helvetica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rgbClr val="263573"/>
                </a:solidFill>
                <a:latin typeface="Helvetica"/>
                <a:ea typeface="+mn-ea"/>
                <a:cs typeface="Helvetica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1" i="0" u="sng" strike="noStrike" kern="1200" cap="none" spc="0" normalizeH="0" baseline="0" noProof="0" dirty="0">
              <a:ln>
                <a:noFill/>
              </a:ln>
              <a:solidFill>
                <a:srgbClr val="263573"/>
              </a:solidFill>
              <a:effectLst/>
              <a:uLnTx/>
              <a:uFillTx/>
              <a:latin typeface="Helvetica"/>
              <a:ea typeface="+mn-ea"/>
            </a:endParaRPr>
          </a:p>
          <a:p>
            <a:pPr marL="257175" marR="0" lvl="0" indent="-2571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263573"/>
                </a:solidFill>
                <a:effectLst/>
                <a:uLnTx/>
                <a:uFillTx/>
                <a:latin typeface="Helvetica"/>
                <a:ea typeface="+mn-ea"/>
              </a:rPr>
              <a:t>Opportunities abroad + country guides</a:t>
            </a:r>
          </a:p>
          <a:p>
            <a:pPr marL="257175" marR="0" lvl="0" indent="-2571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300" dirty="0"/>
              <a:t>H1B database of companies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263573"/>
              </a:solidFill>
              <a:effectLst/>
              <a:uLnTx/>
              <a:uFillTx/>
              <a:latin typeface="Helvetica"/>
              <a:ea typeface="+mn-e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112" y="1914441"/>
            <a:ext cx="2029108" cy="6001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209841"/>
            <a:ext cx="2067213" cy="6001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354" y="4775983"/>
            <a:ext cx="1848054" cy="55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573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0495"/>
            <a:ext cx="3877216" cy="66970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752600"/>
            <a:ext cx="2364284" cy="3581400"/>
          </a:xfrm>
          <a:prstGeom prst="rect">
            <a:avLst/>
          </a:prstGeom>
          <a:ln w="22225">
            <a:solidFill>
              <a:schemeClr val="accent1"/>
            </a:solidFill>
          </a:ln>
          <a:effectLst>
            <a:softEdge rad="0"/>
          </a:effec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745013" y="533400"/>
            <a:ext cx="3999458" cy="1371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 spc="-38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Gill Sans MT" panose="020B0502020104020203" pitchFamily="34" charset="0"/>
              </a:rPr>
              <a:t>Exploring Careers in Industry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11D4F4-C2D7-4404-85C2-A90966475DF1}"/>
              </a:ext>
            </a:extLst>
          </p:cNvPr>
          <p:cNvSpPr txBox="1"/>
          <p:nvPr/>
        </p:nvSpPr>
        <p:spPr>
          <a:xfrm>
            <a:off x="5004868" y="5562600"/>
            <a:ext cx="34533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44068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http://www.maa.org/careers/career-profiles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44068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http://www.siam.org/careers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44068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2613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19200" y="975825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7642E"/>
                </a:solidFill>
              </a:rPr>
              <a:t>Career Data for Mathematics Majors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9772" y="1793849"/>
            <a:ext cx="2188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44068">
                    <a:lumMod val="75000"/>
                  </a:srgbClr>
                </a:solidFill>
              </a:rPr>
              <a:t>Career Paths: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8331" y="2178393"/>
            <a:ext cx="3145963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chemeClr val="accent1">
                    <a:lumMod val="50000"/>
                  </a:schemeClr>
                </a:solidFill>
              </a:rPr>
              <a:t>Academics &amp; Teaching</a:t>
            </a:r>
          </a:p>
          <a:p>
            <a:r>
              <a:rPr lang="en-US" sz="1700" b="1" dirty="0">
                <a:solidFill>
                  <a:schemeClr val="accent1">
                    <a:lumMod val="50000"/>
                  </a:schemeClr>
                </a:solidFill>
              </a:rPr>
              <a:t>Actuarial Science &amp; Accounting</a:t>
            </a:r>
          </a:p>
          <a:p>
            <a:r>
              <a:rPr lang="en-US" sz="1700" b="1" dirty="0">
                <a:solidFill>
                  <a:schemeClr val="accent1">
                    <a:lumMod val="50000"/>
                  </a:schemeClr>
                </a:solidFill>
              </a:rPr>
              <a:t>Business Management</a:t>
            </a:r>
          </a:p>
          <a:p>
            <a:r>
              <a:rPr lang="en-US" sz="1700" b="1" dirty="0">
                <a:solidFill>
                  <a:schemeClr val="accent1">
                    <a:lumMod val="50000"/>
                  </a:schemeClr>
                </a:solidFill>
              </a:rPr>
              <a:t>Computing</a:t>
            </a:r>
          </a:p>
          <a:p>
            <a:r>
              <a:rPr lang="en-US" sz="1700" b="1" dirty="0">
                <a:solidFill>
                  <a:schemeClr val="accent1">
                    <a:lumMod val="50000"/>
                  </a:schemeClr>
                </a:solidFill>
              </a:rPr>
              <a:t>Engineering</a:t>
            </a:r>
          </a:p>
          <a:p>
            <a:r>
              <a:rPr lang="en-US" sz="1700" b="1" dirty="0">
                <a:solidFill>
                  <a:schemeClr val="accent1">
                    <a:lumMod val="50000"/>
                  </a:schemeClr>
                </a:solidFill>
              </a:rPr>
              <a:t>Investment Analysis</a:t>
            </a:r>
          </a:p>
          <a:p>
            <a:r>
              <a:rPr lang="en-US" sz="1700" b="1" dirty="0">
                <a:solidFill>
                  <a:schemeClr val="accent1">
                    <a:lumMod val="50000"/>
                  </a:schemeClr>
                </a:solidFill>
              </a:rPr>
              <a:t>Law</a:t>
            </a:r>
          </a:p>
          <a:p>
            <a:r>
              <a:rPr lang="en-US" sz="1700" b="1" dirty="0">
                <a:solidFill>
                  <a:schemeClr val="accent1">
                    <a:lumMod val="50000"/>
                  </a:schemeClr>
                </a:solidFill>
              </a:rPr>
              <a:t>Medicine &amp; Life Sciences</a:t>
            </a:r>
          </a:p>
          <a:p>
            <a:r>
              <a:rPr lang="en-US" sz="1700" b="1" dirty="0">
                <a:solidFill>
                  <a:schemeClr val="accent1">
                    <a:lumMod val="50000"/>
                  </a:schemeClr>
                </a:solidFill>
              </a:rPr>
              <a:t>Military &amp; Public Service</a:t>
            </a:r>
          </a:p>
          <a:p>
            <a:r>
              <a:rPr lang="en-US" sz="1700" b="1" dirty="0">
                <a:solidFill>
                  <a:schemeClr val="accent1">
                    <a:lumMod val="50000"/>
                  </a:schemeClr>
                </a:solidFill>
              </a:rPr>
              <a:t>Physical Science</a:t>
            </a:r>
          </a:p>
          <a:p>
            <a:r>
              <a:rPr lang="en-US" sz="1700" b="1" dirty="0">
                <a:solidFill>
                  <a:schemeClr val="accent1">
                    <a:lumMod val="50000"/>
                  </a:schemeClr>
                </a:solidFill>
              </a:rPr>
              <a:t>Sales &amp; Marketing</a:t>
            </a:r>
          </a:p>
          <a:p>
            <a:endParaRPr lang="en-US" b="1" dirty="0">
              <a:solidFill>
                <a:srgbClr val="344068">
                  <a:lumMod val="75000"/>
                </a:srgb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8901" y="5117068"/>
            <a:ext cx="4615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44068">
                    <a:lumMod val="75000"/>
                  </a:srgbClr>
                </a:solidFill>
              </a:rPr>
              <a:t>Salary: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52578" y="1793849"/>
            <a:ext cx="4615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Popular Career Options: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44294" y="2057400"/>
            <a:ext cx="266699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344068">
                    <a:lumMod val="75000"/>
                  </a:srgbClr>
                </a:solidFill>
              </a:rPr>
              <a:t>K-12 Teaching</a:t>
            </a:r>
          </a:p>
          <a:p>
            <a:r>
              <a:rPr lang="en-US" sz="1700" b="1" dirty="0">
                <a:solidFill>
                  <a:srgbClr val="344068">
                    <a:lumMod val="75000"/>
                  </a:srgbClr>
                </a:solidFill>
              </a:rPr>
              <a:t>Actuarial Science</a:t>
            </a:r>
          </a:p>
          <a:p>
            <a:r>
              <a:rPr lang="en-US" sz="1700" b="1" dirty="0">
                <a:solidFill>
                  <a:srgbClr val="344068">
                    <a:lumMod val="75000"/>
                  </a:srgbClr>
                </a:solidFill>
              </a:rPr>
              <a:t>Computer Science</a:t>
            </a:r>
          </a:p>
          <a:p>
            <a:r>
              <a:rPr lang="en-US" sz="1700" b="1" dirty="0">
                <a:solidFill>
                  <a:srgbClr val="344068">
                    <a:lumMod val="75000"/>
                  </a:srgbClr>
                </a:solidFill>
              </a:rPr>
              <a:t>Operations Research</a:t>
            </a:r>
          </a:p>
          <a:p>
            <a:r>
              <a:rPr lang="en-US" sz="1700" b="1" dirty="0">
                <a:solidFill>
                  <a:srgbClr val="344068">
                    <a:lumMod val="75000"/>
                  </a:srgbClr>
                </a:solidFill>
              </a:rPr>
              <a:t>Biomathematics</a:t>
            </a:r>
          </a:p>
          <a:p>
            <a:r>
              <a:rPr lang="en-US" sz="1700" b="1" dirty="0">
                <a:solidFill>
                  <a:srgbClr val="344068">
                    <a:lumMod val="75000"/>
                  </a:srgbClr>
                </a:solidFill>
              </a:rPr>
              <a:t>Cryptography</a:t>
            </a:r>
          </a:p>
          <a:p>
            <a:r>
              <a:rPr lang="en-US" sz="1700" b="1" dirty="0">
                <a:solidFill>
                  <a:srgbClr val="344068">
                    <a:lumMod val="75000"/>
                  </a:srgbClr>
                </a:solidFill>
              </a:rPr>
              <a:t>Finance</a:t>
            </a:r>
          </a:p>
          <a:p>
            <a:r>
              <a:rPr lang="en-US" sz="1700" b="1" dirty="0">
                <a:solidFill>
                  <a:srgbClr val="344068">
                    <a:lumMod val="75000"/>
                  </a:srgbClr>
                </a:solidFill>
              </a:rPr>
              <a:t>Data Science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345180" y="4202668"/>
            <a:ext cx="291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Pitt alumni have careers at: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89183" y="4478586"/>
            <a:ext cx="180702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344068">
                    <a:lumMod val="75000"/>
                  </a:srgbClr>
                </a:solidFill>
              </a:rPr>
              <a:t>Booz Allen Hamilton</a:t>
            </a:r>
          </a:p>
          <a:p>
            <a:r>
              <a:rPr lang="en-US" sz="1400" b="1" dirty="0">
                <a:solidFill>
                  <a:srgbClr val="344068">
                    <a:lumMod val="75000"/>
                  </a:srgbClr>
                </a:solidFill>
              </a:rPr>
              <a:t>Geico</a:t>
            </a:r>
          </a:p>
          <a:p>
            <a:r>
              <a:rPr lang="en-US" sz="1400" b="1" dirty="0">
                <a:solidFill>
                  <a:srgbClr val="344068">
                    <a:lumMod val="75000"/>
                  </a:srgbClr>
                </a:solidFill>
              </a:rPr>
              <a:t>Highmark</a:t>
            </a:r>
          </a:p>
          <a:p>
            <a:r>
              <a:rPr lang="en-US" sz="1400" b="1" dirty="0">
                <a:solidFill>
                  <a:srgbClr val="344068">
                    <a:lumMod val="75000"/>
                  </a:srgbClr>
                </a:solidFill>
              </a:rPr>
              <a:t>IBM</a:t>
            </a:r>
          </a:p>
          <a:p>
            <a:r>
              <a:rPr lang="en-US" sz="1400" b="1" dirty="0">
                <a:solidFill>
                  <a:srgbClr val="344068">
                    <a:lumMod val="75000"/>
                  </a:srgbClr>
                </a:solidFill>
              </a:rPr>
              <a:t>KPMG</a:t>
            </a:r>
          </a:p>
          <a:p>
            <a:r>
              <a:rPr lang="en-US" sz="1400" b="1" dirty="0">
                <a:solidFill>
                  <a:srgbClr val="344068">
                    <a:lumMod val="75000"/>
                  </a:srgbClr>
                </a:solidFill>
              </a:rPr>
              <a:t>Allstate</a:t>
            </a:r>
          </a:p>
          <a:p>
            <a:r>
              <a:rPr lang="en-US" sz="1400" b="1" dirty="0">
                <a:solidFill>
                  <a:srgbClr val="344068">
                    <a:lumMod val="75000"/>
                  </a:srgbClr>
                </a:solidFill>
              </a:rPr>
              <a:t>BNY Mellon</a:t>
            </a:r>
          </a:p>
          <a:p>
            <a:r>
              <a:rPr lang="en-US" sz="1400" b="1" dirty="0">
                <a:solidFill>
                  <a:srgbClr val="344068">
                    <a:lumMod val="75000"/>
                  </a:srgbClr>
                </a:solidFill>
              </a:rPr>
              <a:t>Federal Reserve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64008" y="4508718"/>
            <a:ext cx="30088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344068">
                    <a:lumMod val="75000"/>
                  </a:srgbClr>
                </a:solidFill>
              </a:rPr>
              <a:t>Census Bureau</a:t>
            </a:r>
          </a:p>
          <a:p>
            <a:r>
              <a:rPr lang="en-US" sz="1400" b="1" dirty="0">
                <a:solidFill>
                  <a:srgbClr val="344068">
                    <a:lumMod val="75000"/>
                  </a:srgbClr>
                </a:solidFill>
              </a:rPr>
              <a:t>Boeing</a:t>
            </a:r>
          </a:p>
          <a:p>
            <a:r>
              <a:rPr lang="en-US" sz="1400" b="1" dirty="0">
                <a:solidFill>
                  <a:srgbClr val="344068">
                    <a:lumMod val="75000"/>
                  </a:srgbClr>
                </a:solidFill>
              </a:rPr>
              <a:t>Epic Systems</a:t>
            </a:r>
          </a:p>
          <a:p>
            <a:r>
              <a:rPr lang="en-US" sz="1400" b="1" dirty="0">
                <a:solidFill>
                  <a:srgbClr val="344068">
                    <a:lumMod val="75000"/>
                  </a:srgbClr>
                </a:solidFill>
              </a:rPr>
              <a:t>McKinsey &amp; Company</a:t>
            </a:r>
          </a:p>
          <a:p>
            <a:r>
              <a:rPr lang="en-US" sz="1400" b="1" dirty="0">
                <a:solidFill>
                  <a:srgbClr val="344068">
                    <a:lumMod val="75000"/>
                  </a:srgbClr>
                </a:solidFill>
              </a:rPr>
              <a:t>Aon Hewitt</a:t>
            </a:r>
          </a:p>
          <a:p>
            <a:r>
              <a:rPr lang="en-US" sz="1400" b="1" dirty="0">
                <a:solidFill>
                  <a:srgbClr val="344068">
                    <a:lumMod val="75000"/>
                  </a:srgbClr>
                </a:solidFill>
              </a:rPr>
              <a:t>PriceWaterhouseCoopers</a:t>
            </a:r>
          </a:p>
          <a:p>
            <a:r>
              <a:rPr lang="en-US" sz="1400" b="1" dirty="0">
                <a:solidFill>
                  <a:srgbClr val="344068">
                    <a:lumMod val="75000"/>
                  </a:srgbClr>
                </a:solidFill>
              </a:rPr>
              <a:t>Natural Bureau of Economic Research</a:t>
            </a:r>
          </a:p>
          <a:p>
            <a:r>
              <a:rPr lang="en-US" sz="1400" b="1" dirty="0">
                <a:solidFill>
                  <a:srgbClr val="344068">
                    <a:lumMod val="75000"/>
                  </a:srgbClr>
                </a:solidFill>
              </a:rPr>
              <a:t>Teach for America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83991" y="1770505"/>
            <a:ext cx="192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44068">
                    <a:lumMod val="75000"/>
                  </a:srgbClr>
                </a:solidFill>
              </a:rPr>
              <a:t>Job Titles: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183991" y="2170262"/>
            <a:ext cx="31459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Financial/Business Analyst</a:t>
            </a:r>
          </a:p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Quantitative Analyst</a:t>
            </a:r>
          </a:p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Software Developer</a:t>
            </a:r>
          </a:p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Research Associate</a:t>
            </a:r>
          </a:p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Math Teacher</a:t>
            </a:r>
          </a:p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Actuary</a:t>
            </a:r>
          </a:p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Systems Analyst</a:t>
            </a:r>
          </a:p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Design &amp; Analysis Engineer</a:t>
            </a:r>
          </a:p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Consultant</a:t>
            </a:r>
          </a:p>
          <a:p>
            <a:endParaRPr lang="en-US" b="1" dirty="0">
              <a:solidFill>
                <a:srgbClr val="344068">
                  <a:lumMod val="75000"/>
                </a:srgb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04249" y="5452944"/>
            <a:ext cx="2575744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344068">
                    <a:lumMod val="75000"/>
                  </a:srgbClr>
                </a:solidFill>
              </a:rPr>
              <a:t>Projected: $63,316 median for 2021 graduates</a:t>
            </a:r>
          </a:p>
          <a:p>
            <a:pPr>
              <a:lnSpc>
                <a:spcPct val="50000"/>
              </a:lnSpc>
            </a:pPr>
            <a:endParaRPr lang="en-US" sz="1400" b="1" dirty="0">
              <a:solidFill>
                <a:srgbClr val="344068">
                  <a:lumMod val="75000"/>
                </a:srgbClr>
              </a:solidFill>
            </a:endParaRPr>
          </a:p>
          <a:p>
            <a:r>
              <a:rPr lang="en-US" sz="1400" dirty="0">
                <a:solidFill>
                  <a:srgbClr val="344068">
                    <a:lumMod val="75000"/>
                  </a:srgbClr>
                </a:solidFill>
              </a:rPr>
              <a:t>www.naceweb.org</a:t>
            </a:r>
          </a:p>
        </p:txBody>
      </p:sp>
    </p:spTree>
    <p:extLst>
      <p:ext uri="{BB962C8B-B14F-4D97-AF65-F5344CB8AC3E}">
        <p14:creationId xmlns:p14="http://schemas.microsoft.com/office/powerpoint/2010/main" val="154226466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trospect">
  <a:themeElements>
    <a:clrScheme name="Custom 1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CDB87D"/>
      </a:accent1>
      <a:accent2>
        <a:srgbClr val="000066"/>
      </a:accent2>
      <a:accent3>
        <a:srgbClr val="0070C0"/>
      </a:accent3>
      <a:accent4>
        <a:srgbClr val="FCAE3B"/>
      </a:accent4>
      <a:accent5>
        <a:srgbClr val="0033CC"/>
      </a:accent5>
      <a:accent6>
        <a:srgbClr val="62A39F"/>
      </a:accent6>
      <a:hlink>
        <a:srgbClr val="0033CC"/>
      </a:hlink>
      <a:folHlink>
        <a:srgbClr val="B26B0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3.xml><?xml version="1.0" encoding="utf-8"?>
<a:theme xmlns:a="http://schemas.openxmlformats.org/drawingml/2006/main" name="1_Retrospect">
  <a:themeElements>
    <a:clrScheme name="Custom 1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CDB87D"/>
      </a:accent1>
      <a:accent2>
        <a:srgbClr val="000066"/>
      </a:accent2>
      <a:accent3>
        <a:srgbClr val="0070C0"/>
      </a:accent3>
      <a:accent4>
        <a:srgbClr val="FCAE3B"/>
      </a:accent4>
      <a:accent5>
        <a:srgbClr val="0033CC"/>
      </a:accent5>
      <a:accent6>
        <a:srgbClr val="62A39F"/>
      </a:accent6>
      <a:hlink>
        <a:srgbClr val="0033CC"/>
      </a:hlink>
      <a:folHlink>
        <a:srgbClr val="B26B0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4.xml><?xml version="1.0" encoding="utf-8"?>
<a:theme xmlns:a="http://schemas.openxmlformats.org/drawingml/2006/main" name="2_Retrospect">
  <a:themeElements>
    <a:clrScheme name="Custom 1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CDB87D"/>
      </a:accent1>
      <a:accent2>
        <a:srgbClr val="000066"/>
      </a:accent2>
      <a:accent3>
        <a:srgbClr val="0070C0"/>
      </a:accent3>
      <a:accent4>
        <a:srgbClr val="FCAE3B"/>
      </a:accent4>
      <a:accent5>
        <a:srgbClr val="0033CC"/>
      </a:accent5>
      <a:accent6>
        <a:srgbClr val="62A39F"/>
      </a:accent6>
      <a:hlink>
        <a:srgbClr val="0033CC"/>
      </a:hlink>
      <a:folHlink>
        <a:srgbClr val="B26B0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5.xml><?xml version="1.0" encoding="utf-8"?>
<a:theme xmlns:a="http://schemas.openxmlformats.org/drawingml/2006/main" name="3_Retrospect">
  <a:themeElements>
    <a:clrScheme name="Custom 1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CDB87D"/>
      </a:accent1>
      <a:accent2>
        <a:srgbClr val="000066"/>
      </a:accent2>
      <a:accent3>
        <a:srgbClr val="0070C0"/>
      </a:accent3>
      <a:accent4>
        <a:srgbClr val="FCAE3B"/>
      </a:accent4>
      <a:accent5>
        <a:srgbClr val="0033CC"/>
      </a:accent5>
      <a:accent6>
        <a:srgbClr val="62A39F"/>
      </a:accent6>
      <a:hlink>
        <a:srgbClr val="0033CC"/>
      </a:hlink>
      <a:folHlink>
        <a:srgbClr val="B26B0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6.xml><?xml version="1.0" encoding="utf-8"?>
<a:theme xmlns:a="http://schemas.openxmlformats.org/drawingml/2006/main" name="5_Retrospect">
  <a:themeElements>
    <a:clrScheme name="Custom 1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CDB87D"/>
      </a:accent1>
      <a:accent2>
        <a:srgbClr val="000066"/>
      </a:accent2>
      <a:accent3>
        <a:srgbClr val="0070C0"/>
      </a:accent3>
      <a:accent4>
        <a:srgbClr val="FCAE3B"/>
      </a:accent4>
      <a:accent5>
        <a:srgbClr val="0033CC"/>
      </a:accent5>
      <a:accent6>
        <a:srgbClr val="62A39F"/>
      </a:accent6>
      <a:hlink>
        <a:srgbClr val="0033CC"/>
      </a:hlink>
      <a:folHlink>
        <a:srgbClr val="B26B0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7.xml><?xml version="1.0" encoding="utf-8"?>
<a:theme xmlns:a="http://schemas.openxmlformats.org/drawingml/2006/main" name="6_Retrospect">
  <a:themeElements>
    <a:clrScheme name="Custom 1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CDB87D"/>
      </a:accent1>
      <a:accent2>
        <a:srgbClr val="000066"/>
      </a:accent2>
      <a:accent3>
        <a:srgbClr val="0070C0"/>
      </a:accent3>
      <a:accent4>
        <a:srgbClr val="FCAE3B"/>
      </a:accent4>
      <a:accent5>
        <a:srgbClr val="0033CC"/>
      </a:accent5>
      <a:accent6>
        <a:srgbClr val="62A39F"/>
      </a:accent6>
      <a:hlink>
        <a:srgbClr val="0033CC"/>
      </a:hlink>
      <a:folHlink>
        <a:srgbClr val="B26B0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8.xml><?xml version="1.0" encoding="utf-8"?>
<a:theme xmlns:a="http://schemas.openxmlformats.org/drawingml/2006/main" name="7_Retrospect">
  <a:themeElements>
    <a:clrScheme name="Custom 1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CDB87D"/>
      </a:accent1>
      <a:accent2>
        <a:srgbClr val="000066"/>
      </a:accent2>
      <a:accent3>
        <a:srgbClr val="0070C0"/>
      </a:accent3>
      <a:accent4>
        <a:srgbClr val="FCAE3B"/>
      </a:accent4>
      <a:accent5>
        <a:srgbClr val="0033CC"/>
      </a:accent5>
      <a:accent6>
        <a:srgbClr val="62A39F"/>
      </a:accent6>
      <a:hlink>
        <a:srgbClr val="0033CC"/>
      </a:hlink>
      <a:folHlink>
        <a:srgbClr val="B26B0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3321</TotalTime>
  <Words>824</Words>
  <Application>Microsoft Office PowerPoint</Application>
  <PresentationFormat>On-screen Show (4:3)</PresentationFormat>
  <Paragraphs>170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18</vt:i4>
      </vt:variant>
    </vt:vector>
  </HeadingPairs>
  <TitlesOfParts>
    <vt:vector size="34" baseType="lpstr">
      <vt:lpstr>Arial</vt:lpstr>
      <vt:lpstr>Calibri</vt:lpstr>
      <vt:lpstr>Calibri Light</vt:lpstr>
      <vt:lpstr>Coolvetica Rg</vt:lpstr>
      <vt:lpstr>Gill Sans MT</vt:lpstr>
      <vt:lpstr>Helvetica</vt:lpstr>
      <vt:lpstr>multimedia icons</vt:lpstr>
      <vt:lpstr>Wingdings</vt:lpstr>
      <vt:lpstr>1_Office Theme</vt:lpstr>
      <vt:lpstr>Retrospect</vt:lpstr>
      <vt:lpstr>1_Retrospect</vt:lpstr>
      <vt:lpstr>2_Retrospect</vt:lpstr>
      <vt:lpstr>3_Retrospect</vt:lpstr>
      <vt:lpstr>5_Retrospect</vt:lpstr>
      <vt:lpstr>6_Retrospect</vt:lpstr>
      <vt:lpstr>7_Retrospect</vt:lpstr>
      <vt:lpstr>PowerPoint Presentation</vt:lpstr>
      <vt:lpstr>Career Services </vt:lpstr>
      <vt:lpstr>Availability (until replacement is hired)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Job &amp; Internship Search Checklist</vt:lpstr>
      <vt:lpstr>Making Connections: Employers &amp; Alumni</vt:lpstr>
      <vt:lpstr>PowerPoint Presentation</vt:lpstr>
      <vt:lpstr>PowerPoint Presentation</vt:lpstr>
      <vt:lpstr>Before attending the fair – in Handshake you MUST</vt:lpstr>
      <vt:lpstr>Virtual Sessions: 1:1 &amp; Group</vt:lpstr>
      <vt:lpstr>Career Fairs: Prep</vt:lpstr>
      <vt:lpstr>Questions?</vt:lpstr>
    </vt:vector>
  </TitlesOfParts>
  <Company>University of Pittsburgh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“The Dinnerview”</dc:title>
  <dc:creator>Emily Bennett</dc:creator>
  <cp:lastModifiedBy>Bennett, Emily Ann</cp:lastModifiedBy>
  <cp:revision>288</cp:revision>
  <cp:lastPrinted>2018-12-06T22:27:00Z</cp:lastPrinted>
  <dcterms:created xsi:type="dcterms:W3CDTF">2012-01-07T15:17:10Z</dcterms:created>
  <dcterms:modified xsi:type="dcterms:W3CDTF">2021-09-07T17:05:23Z</dcterms:modified>
</cp:coreProperties>
</file>